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84" r:id="rId2"/>
    <p:sldId id="385" r:id="rId3"/>
    <p:sldId id="386" r:id="rId4"/>
    <p:sldId id="387" r:id="rId5"/>
    <p:sldId id="388" r:id="rId6"/>
    <p:sldId id="389" r:id="rId7"/>
    <p:sldId id="390" r:id="rId8"/>
    <p:sldId id="381" r:id="rId9"/>
    <p:sldId id="382" r:id="rId10"/>
    <p:sldId id="399" r:id="rId11"/>
    <p:sldId id="266" r:id="rId12"/>
    <p:sldId id="267" r:id="rId13"/>
    <p:sldId id="268" r:id="rId14"/>
    <p:sldId id="256" r:id="rId15"/>
    <p:sldId id="257" r:id="rId16"/>
    <p:sldId id="258" r:id="rId17"/>
    <p:sldId id="259" r:id="rId18"/>
    <p:sldId id="391" r:id="rId19"/>
    <p:sldId id="260" r:id="rId20"/>
    <p:sldId id="261" r:id="rId21"/>
    <p:sldId id="262" r:id="rId22"/>
    <p:sldId id="263" r:id="rId23"/>
    <p:sldId id="264" r:id="rId24"/>
    <p:sldId id="265" r:id="rId25"/>
    <p:sldId id="269" r:id="rId26"/>
    <p:sldId id="270" r:id="rId27"/>
    <p:sldId id="401" r:id="rId28"/>
    <p:sldId id="271" r:id="rId29"/>
    <p:sldId id="273" r:id="rId30"/>
    <p:sldId id="274" r:id="rId31"/>
    <p:sldId id="400" r:id="rId32"/>
    <p:sldId id="275" r:id="rId33"/>
    <p:sldId id="402" r:id="rId34"/>
    <p:sldId id="403" r:id="rId35"/>
    <p:sldId id="404" r:id="rId36"/>
    <p:sldId id="348" r:id="rId37"/>
    <p:sldId id="353" r:id="rId38"/>
    <p:sldId id="354" r:id="rId39"/>
    <p:sldId id="372" r:id="rId40"/>
    <p:sldId id="350" r:id="rId41"/>
    <p:sldId id="349" r:id="rId42"/>
    <p:sldId id="393" r:id="rId43"/>
    <p:sldId id="351" r:id="rId44"/>
    <p:sldId id="276" r:id="rId45"/>
    <p:sldId id="405" r:id="rId46"/>
    <p:sldId id="277" r:id="rId47"/>
    <p:sldId id="278" r:id="rId48"/>
    <p:sldId id="279" r:id="rId49"/>
    <p:sldId id="280" r:id="rId50"/>
    <p:sldId id="406" r:id="rId51"/>
    <p:sldId id="355" r:id="rId52"/>
    <p:sldId id="281" r:id="rId53"/>
    <p:sldId id="282" r:id="rId54"/>
    <p:sldId id="283" r:id="rId55"/>
    <p:sldId id="284" r:id="rId56"/>
    <p:sldId id="285" r:id="rId57"/>
    <p:sldId id="287" r:id="rId58"/>
    <p:sldId id="286" r:id="rId59"/>
    <p:sldId id="288" r:id="rId60"/>
    <p:sldId id="374" r:id="rId61"/>
    <p:sldId id="375" r:id="rId62"/>
    <p:sldId id="290" r:id="rId63"/>
    <p:sldId id="289" r:id="rId64"/>
    <p:sldId id="373" r:id="rId65"/>
    <p:sldId id="291" r:id="rId66"/>
    <p:sldId id="378" r:id="rId67"/>
    <p:sldId id="376" r:id="rId68"/>
    <p:sldId id="392" r:id="rId69"/>
    <p:sldId id="292" r:id="rId70"/>
    <p:sldId id="293" r:id="rId71"/>
    <p:sldId id="294" r:id="rId72"/>
    <p:sldId id="295" r:id="rId73"/>
    <p:sldId id="296" r:id="rId74"/>
    <p:sldId id="297" r:id="rId75"/>
    <p:sldId id="369" r:id="rId76"/>
    <p:sldId id="299" r:id="rId77"/>
    <p:sldId id="298" r:id="rId78"/>
    <p:sldId id="301" r:id="rId79"/>
    <p:sldId id="356" r:id="rId80"/>
    <p:sldId id="358" r:id="rId81"/>
    <p:sldId id="359" r:id="rId82"/>
    <p:sldId id="357" r:id="rId83"/>
    <p:sldId id="363" r:id="rId84"/>
    <p:sldId id="362" r:id="rId85"/>
    <p:sldId id="360" r:id="rId86"/>
    <p:sldId id="304" r:id="rId87"/>
    <p:sldId id="305" r:id="rId88"/>
    <p:sldId id="306" r:id="rId89"/>
    <p:sldId id="307" r:id="rId90"/>
    <p:sldId id="361" r:id="rId91"/>
    <p:sldId id="364" r:id="rId92"/>
    <p:sldId id="300" r:id="rId93"/>
    <p:sldId id="302" r:id="rId94"/>
    <p:sldId id="303" r:id="rId95"/>
    <p:sldId id="308" r:id="rId96"/>
    <p:sldId id="395" r:id="rId97"/>
    <p:sldId id="396" r:id="rId98"/>
    <p:sldId id="309" r:id="rId99"/>
    <p:sldId id="365" r:id="rId100"/>
    <p:sldId id="310" r:id="rId101"/>
    <p:sldId id="311" r:id="rId102"/>
    <p:sldId id="394" r:id="rId103"/>
    <p:sldId id="312" r:id="rId104"/>
    <p:sldId id="370" r:id="rId105"/>
    <p:sldId id="313" r:id="rId106"/>
    <p:sldId id="314" r:id="rId107"/>
    <p:sldId id="315" r:id="rId108"/>
    <p:sldId id="366" r:id="rId109"/>
    <p:sldId id="316" r:id="rId110"/>
    <p:sldId id="317" r:id="rId111"/>
    <p:sldId id="367" r:id="rId112"/>
    <p:sldId id="318" r:id="rId113"/>
    <p:sldId id="319" r:id="rId114"/>
    <p:sldId id="321" r:id="rId115"/>
    <p:sldId id="325" r:id="rId116"/>
    <p:sldId id="379" r:id="rId117"/>
    <p:sldId id="323" r:id="rId118"/>
    <p:sldId id="322" r:id="rId119"/>
    <p:sldId id="324" r:id="rId120"/>
    <p:sldId id="328" r:id="rId121"/>
    <p:sldId id="329" r:id="rId122"/>
    <p:sldId id="326" r:id="rId123"/>
    <p:sldId id="320" r:id="rId124"/>
    <p:sldId id="330" r:id="rId125"/>
    <p:sldId id="331" r:id="rId126"/>
    <p:sldId id="333" r:id="rId127"/>
    <p:sldId id="334" r:id="rId128"/>
    <p:sldId id="368" r:id="rId129"/>
    <p:sldId id="335" r:id="rId130"/>
    <p:sldId id="336" r:id="rId131"/>
    <p:sldId id="337" r:id="rId132"/>
    <p:sldId id="338" r:id="rId133"/>
    <p:sldId id="339" r:id="rId134"/>
    <p:sldId id="398" r:id="rId135"/>
    <p:sldId id="397" r:id="rId136"/>
    <p:sldId id="340" r:id="rId137"/>
    <p:sldId id="341" r:id="rId138"/>
    <p:sldId id="343" r:id="rId139"/>
    <p:sldId id="344" r:id="rId140"/>
    <p:sldId id="342" r:id="rId141"/>
    <p:sldId id="345" r:id="rId142"/>
    <p:sldId id="346" r:id="rId143"/>
    <p:sldId id="347"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578" autoAdjust="0"/>
    <p:restoredTop sz="94660"/>
  </p:normalViewPr>
  <p:slideViewPr>
    <p:cSldViewPr>
      <p:cViewPr varScale="1">
        <p:scale>
          <a:sx n="68" d="100"/>
          <a:sy n="68" d="100"/>
        </p:scale>
        <p:origin x="-1454"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C85F09-7FC4-494A-83EC-0BEE165512DC}" type="datetimeFigureOut">
              <a:rPr lang="en-US" smtClean="0"/>
              <a:pPr/>
              <a:t>12/28/2019</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B1C76A-97F1-4EA4-BE8F-9C266ADE21B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7DB1C76A-97F1-4EA4-BE8F-9C266ADE21B6}"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931DBB-208B-4B36-A2A3-FE9F02C932AB}" type="datetimeFigureOut">
              <a:rPr lang="en-US" smtClean="0"/>
              <a:pPr/>
              <a:t>12/28/2019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AECBE322-1B0D-4343-A66A-A904E253FA0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31DBB-208B-4B36-A2A3-FE9F02C932AB}" type="datetimeFigureOut">
              <a:rPr lang="en-US" smtClean="0"/>
              <a:pPr/>
              <a:t>12/28/2019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BE322-1B0D-4343-A66A-A904E253FA0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75.png"/><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Tensegrity%20structures%20-%20tension%20and%20compression%20working%20together-137+140.mp4"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1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1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1.png"/><Relationship Id="rId7" Type="http://schemas.openxmlformats.org/officeDocument/2006/relationships/image" Target="../media/image214.png"/><Relationship Id="rId2" Type="http://schemas.openxmlformats.org/officeDocument/2006/relationships/image" Target="../media/image210.png"/><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111.jpeg"/></Relationships>
</file>

<file path=ppt/slides/_rels/slide11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5" Type="http://schemas.openxmlformats.org/officeDocument/2006/relationships/image" Target="../media/image229.png"/><Relationship Id="rId4" Type="http://schemas.openxmlformats.org/officeDocument/2006/relationships/image" Target="../media/image228.png"/></Relationships>
</file>

<file path=ppt/slides/_rels/slide12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1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12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3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 Id="rId5" Type="http://schemas.openxmlformats.org/officeDocument/2006/relationships/image" Target="../media/image258.png"/><Relationship Id="rId4" Type="http://schemas.openxmlformats.org/officeDocument/2006/relationships/image" Target="../media/image257.png"/></Relationships>
</file>

<file path=ppt/slides/_rels/slide1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262.jpeg"/><Relationship Id="rId4" Type="http://schemas.openxmlformats.org/officeDocument/2006/relationships/image" Target="../media/image261.jpeg"/></Relationships>
</file>

<file path=ppt/slides/_rels/slide13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 Id="rId4" Type="http://schemas.openxmlformats.org/officeDocument/2006/relationships/image" Target="../media/image266.png"/></Relationships>
</file>

<file path=ppt/slides/_rels/slide134.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13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5" Type="http://schemas.openxmlformats.org/officeDocument/2006/relationships/image" Target="../media/image279.png"/><Relationship Id="rId4" Type="http://schemas.openxmlformats.org/officeDocument/2006/relationships/image" Target="../media/image27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4" Type="http://schemas.openxmlformats.org/officeDocument/2006/relationships/image" Target="../media/image284.png"/></Relationships>
</file>

<file path=ppt/slides/_rels/slide14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png"/></Relationships>
</file>

<file path=ppt/slides/_rels/slide14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video" Target="file:///C:\Users\&#31243;\Downloads\How%20Mitochondria%20Create%20Energy-22.mp4" TargetMode="External"/><Relationship Id="rId5" Type="http://schemas.openxmlformats.org/officeDocument/2006/relationships/image" Target="../media/image34.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pic/%E5%BC%A7%E6%97%8B%E7%90%83/6241424/0/9d82d158ccbf6c81582bd460b93eb13533fa401e?fr=lemma&amp;ct=single"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Biology%20-%20Cell%20Structure-137+140.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Actin%20filament%20assembly-22.mp4" TargetMode="Externa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Stress_fiber"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hyperlink" Target="https://en.wikipedia.org/wiki/Focal_adhes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Cell%20Crawling%202.mp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Cell%20Crawling.mp4"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Microvilli.mp4"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file:///C:\Users\&#31243;\Desktop\&#29983;&#29289;&#21147;&#23398;\Intermediate%20Filaments%20(ECB)-18.mp4" TargetMode="External"/><Relationship Id="rId6" Type="http://schemas.openxmlformats.org/officeDocument/2006/relationships/image" Target="../media/image75.png"/><Relationship Id="rId5" Type="http://schemas.openxmlformats.org/officeDocument/2006/relationships/image" Target="../media/image34.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Microtubules%20-%20tentpoles%20&amp;%20railroads-137+140.mp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Characters%20of%20Cilia%20and%20Flagella.mp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Mitosis-18.mp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66.xml.rels><?xml version="1.0" encoding="UTF-8" standalone="yes"?>
<Relationships xmlns="http://schemas.openxmlformats.org/package/2006/relationships"><Relationship Id="rId3" Type="http://schemas.openxmlformats.org/officeDocument/2006/relationships/hyperlink" Target="https://baike.baidu.com/item/%E4%B8%8A%E7%9A%AE%E7%BB%84%E7%BB%87" TargetMode="External"/><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hyperlink" Target="https://baike.baidu.com/item/%E7%A5%9E%E7%BB%8F%E7%BB%84%E7%BB%87" TargetMode="External"/><Relationship Id="rId5" Type="http://schemas.openxmlformats.org/officeDocument/2006/relationships/hyperlink" Target="https://baike.baidu.com/item/%E8%82%8C%E8%82%89%E7%BB%84%E7%BB%87" TargetMode="External"/><Relationship Id="rId4" Type="http://schemas.openxmlformats.org/officeDocument/2006/relationships/hyperlink" Target="https://baike.baidu.com/item/%E7%BB%93%E7%BC%94%E7%BB%84%E7%BB%8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AFM%20Principle-%20Basic%20Training-22.mp4"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jpeg"/><Relationship Id="rId4" Type="http://schemas.openxmlformats.org/officeDocument/2006/relationships/image" Target="../media/image134.pn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Optical%20Tweezers%20Demonstration%20Kit-18.mp4" TargetMode="Externa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An%20Introduction%20to%20Optical%20Trapping.mp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esktop\&#29983;&#29289;&#21147;&#23398;\Robotic%20Micropipette%20Aspiration%20of%20Biological%20Cell-22.mp4" TargetMode="Externa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7.xml"/><Relationship Id="rId1" Type="http://schemas.openxmlformats.org/officeDocument/2006/relationships/video" Target="file:///C:\Users\&#31243;\Desktop\&#29983;&#29289;&#21147;&#23398;\Human%20neutrophil%20versus%20Coccidioides%20(cause%20of%20Valley%20fever)%20-%20Chemotaxis,%20adhesion,%20and%20phagocytosis-22.mp4" TargetMode="External"/><Relationship Id="rId5" Type="http://schemas.openxmlformats.org/officeDocument/2006/relationships/image" Target="../media/image34.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Using%20optical%20tweezers%20to%20measure%20the%20adhesive%20strength%20of%20single%20receptor-ligand%20bonds.mp4"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ideo" Target="file:///C:\Users\&#31243;\Downloads\How%20White%20Blood%20Cells%20Work.mp4"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9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64.png"/></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609600"/>
            <a:ext cx="7772400" cy="8382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0" i="0" u="none" strike="noStrike" kern="1200" cap="none" spc="0" normalizeH="0" baseline="0" noProof="0" smtClean="0">
                <a:ln>
                  <a:noFill/>
                </a:ln>
                <a:solidFill>
                  <a:schemeClr val="tx1"/>
                </a:solidFill>
                <a:effectLst/>
                <a:uLnTx/>
                <a:uFillTx/>
                <a:latin typeface="+mj-lt"/>
                <a:ea typeface="+mj-ea"/>
                <a:cs typeface="+mj-cs"/>
              </a:rPr>
              <a:t>马格努斯效应——足球香蕉球</a:t>
            </a:r>
            <a:endParaRPr kumimoji="0" lang="zh-CN" alt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Line 4"/>
          <p:cNvSpPr>
            <a:spLocks noChangeShapeType="1"/>
          </p:cNvSpPr>
          <p:nvPr/>
        </p:nvSpPr>
        <p:spPr bwMode="auto">
          <a:xfrm>
            <a:off x="2209800" y="2590800"/>
            <a:ext cx="0" cy="838200"/>
          </a:xfrm>
          <a:prstGeom prst="line">
            <a:avLst/>
          </a:prstGeom>
          <a:noFill/>
          <a:ln w="57150">
            <a:solidFill>
              <a:srgbClr val="000000"/>
            </a:solidFill>
            <a:round/>
            <a:headEnd/>
            <a:tailEnd/>
          </a:ln>
        </p:spPr>
        <p:txBody>
          <a:bodyPr wrap="none" anchor="ctr"/>
          <a:lstStyle/>
          <a:p>
            <a:endParaRPr lang="en-US"/>
          </a:p>
        </p:txBody>
      </p:sp>
      <p:sp>
        <p:nvSpPr>
          <p:cNvPr id="4" name="Line 5"/>
          <p:cNvSpPr>
            <a:spLocks noChangeShapeType="1"/>
          </p:cNvSpPr>
          <p:nvPr/>
        </p:nvSpPr>
        <p:spPr bwMode="auto">
          <a:xfrm>
            <a:off x="2209800" y="2590800"/>
            <a:ext cx="3124200" cy="0"/>
          </a:xfrm>
          <a:prstGeom prst="line">
            <a:avLst/>
          </a:prstGeom>
          <a:noFill/>
          <a:ln w="57150">
            <a:solidFill>
              <a:srgbClr val="000000"/>
            </a:solidFill>
            <a:round/>
            <a:headEnd/>
            <a:tailEnd/>
          </a:ln>
        </p:spPr>
        <p:txBody>
          <a:bodyPr wrap="none" anchor="ctr"/>
          <a:lstStyle/>
          <a:p>
            <a:endParaRPr lang="en-US"/>
          </a:p>
        </p:txBody>
      </p:sp>
      <p:sp>
        <p:nvSpPr>
          <p:cNvPr id="5" name="Line 6"/>
          <p:cNvSpPr>
            <a:spLocks noChangeShapeType="1"/>
          </p:cNvSpPr>
          <p:nvPr/>
        </p:nvSpPr>
        <p:spPr bwMode="auto">
          <a:xfrm>
            <a:off x="5334000" y="2590800"/>
            <a:ext cx="0" cy="838200"/>
          </a:xfrm>
          <a:prstGeom prst="line">
            <a:avLst/>
          </a:prstGeom>
          <a:noFill/>
          <a:ln w="57150">
            <a:solidFill>
              <a:srgbClr val="000000"/>
            </a:solidFill>
            <a:round/>
            <a:headEnd/>
            <a:tailEnd/>
          </a:ln>
        </p:spPr>
        <p:txBody>
          <a:bodyPr wrap="none" anchor="ctr"/>
          <a:lstStyle/>
          <a:p>
            <a:endParaRPr lang="en-US"/>
          </a:p>
        </p:txBody>
      </p:sp>
      <p:sp>
        <p:nvSpPr>
          <p:cNvPr id="6" name="Rectangle 7"/>
          <p:cNvSpPr>
            <a:spLocks noChangeArrowheads="1"/>
          </p:cNvSpPr>
          <p:nvPr/>
        </p:nvSpPr>
        <p:spPr bwMode="auto">
          <a:xfrm>
            <a:off x="2819400" y="4191000"/>
            <a:ext cx="1371600" cy="152400"/>
          </a:xfrm>
          <a:prstGeom prst="rect">
            <a:avLst/>
          </a:prstGeom>
          <a:solidFill>
            <a:schemeClr val="accent1"/>
          </a:solidFill>
          <a:ln w="15875">
            <a:solidFill>
              <a:srgbClr val="000000"/>
            </a:solidFill>
            <a:miter lim="800000"/>
            <a:headEnd/>
            <a:tailEnd/>
          </a:ln>
        </p:spPr>
        <p:txBody>
          <a:bodyPr wrap="none" anchor="ctr"/>
          <a:lstStyle/>
          <a:p>
            <a:endParaRPr lang="zh-CN" altLang="en-US"/>
          </a:p>
        </p:txBody>
      </p:sp>
      <p:sp>
        <p:nvSpPr>
          <p:cNvPr id="7" name="Oval 8"/>
          <p:cNvSpPr>
            <a:spLocks noChangeArrowheads="1"/>
          </p:cNvSpPr>
          <p:nvPr/>
        </p:nvSpPr>
        <p:spPr bwMode="auto">
          <a:xfrm>
            <a:off x="4495800" y="2895600"/>
            <a:ext cx="152400" cy="152400"/>
          </a:xfrm>
          <a:prstGeom prst="ellipse">
            <a:avLst/>
          </a:prstGeom>
          <a:noFill/>
          <a:ln w="28575">
            <a:solidFill>
              <a:srgbClr val="000000"/>
            </a:solidFill>
            <a:round/>
            <a:headEnd/>
            <a:tailEnd/>
          </a:ln>
        </p:spPr>
        <p:txBody>
          <a:bodyPr wrap="none" anchor="ctr"/>
          <a:lstStyle/>
          <a:p>
            <a:endParaRPr lang="zh-CN" altLang="en-US"/>
          </a:p>
        </p:txBody>
      </p:sp>
      <p:sp>
        <p:nvSpPr>
          <p:cNvPr id="8" name="Oval 9"/>
          <p:cNvSpPr>
            <a:spLocks noChangeArrowheads="1"/>
          </p:cNvSpPr>
          <p:nvPr/>
        </p:nvSpPr>
        <p:spPr bwMode="auto">
          <a:xfrm>
            <a:off x="3962400" y="4800600"/>
            <a:ext cx="533400" cy="533400"/>
          </a:xfrm>
          <a:prstGeom prst="ellipse">
            <a:avLst/>
          </a:prstGeom>
          <a:noFill/>
          <a:ln w="28575">
            <a:solidFill>
              <a:srgbClr val="000000"/>
            </a:solidFill>
            <a:round/>
            <a:headEnd/>
            <a:tailEnd/>
          </a:ln>
        </p:spPr>
        <p:txBody>
          <a:bodyPr wrap="none" anchor="ctr"/>
          <a:lstStyle/>
          <a:p>
            <a:endParaRPr lang="zh-CN" altLang="en-US"/>
          </a:p>
        </p:txBody>
      </p:sp>
      <p:sp>
        <p:nvSpPr>
          <p:cNvPr id="9" name="Line 10"/>
          <p:cNvSpPr>
            <a:spLocks noChangeShapeType="1"/>
          </p:cNvSpPr>
          <p:nvPr/>
        </p:nvSpPr>
        <p:spPr bwMode="auto">
          <a:xfrm>
            <a:off x="4572000" y="3048000"/>
            <a:ext cx="0" cy="304800"/>
          </a:xfrm>
          <a:prstGeom prst="line">
            <a:avLst/>
          </a:prstGeom>
          <a:noFill/>
          <a:ln w="28575">
            <a:solidFill>
              <a:srgbClr val="000000"/>
            </a:solidFill>
            <a:round/>
            <a:headEnd/>
            <a:tailEnd/>
          </a:ln>
        </p:spPr>
        <p:txBody>
          <a:bodyPr wrap="none" anchor="ctr"/>
          <a:lstStyle/>
          <a:p>
            <a:endParaRPr lang="en-US"/>
          </a:p>
        </p:txBody>
      </p:sp>
      <p:sp>
        <p:nvSpPr>
          <p:cNvPr id="10" name="Line 11"/>
          <p:cNvSpPr>
            <a:spLocks noChangeShapeType="1"/>
          </p:cNvSpPr>
          <p:nvPr/>
        </p:nvSpPr>
        <p:spPr bwMode="auto">
          <a:xfrm>
            <a:off x="4495800" y="3352800"/>
            <a:ext cx="152400" cy="0"/>
          </a:xfrm>
          <a:prstGeom prst="line">
            <a:avLst/>
          </a:prstGeom>
          <a:noFill/>
          <a:ln w="28575">
            <a:solidFill>
              <a:srgbClr val="000000"/>
            </a:solidFill>
            <a:round/>
            <a:headEnd/>
            <a:tailEnd/>
          </a:ln>
        </p:spPr>
        <p:txBody>
          <a:bodyPr wrap="none" anchor="ctr"/>
          <a:lstStyle/>
          <a:p>
            <a:endParaRPr lang="en-US"/>
          </a:p>
        </p:txBody>
      </p:sp>
      <p:sp>
        <p:nvSpPr>
          <p:cNvPr id="11" name="Line 12"/>
          <p:cNvSpPr>
            <a:spLocks noChangeShapeType="1"/>
          </p:cNvSpPr>
          <p:nvPr/>
        </p:nvSpPr>
        <p:spPr bwMode="auto">
          <a:xfrm>
            <a:off x="4495800" y="3352800"/>
            <a:ext cx="0" cy="457200"/>
          </a:xfrm>
          <a:prstGeom prst="line">
            <a:avLst/>
          </a:prstGeom>
          <a:noFill/>
          <a:ln w="28575">
            <a:solidFill>
              <a:srgbClr val="000000"/>
            </a:solidFill>
            <a:round/>
            <a:headEnd/>
            <a:tailEnd/>
          </a:ln>
        </p:spPr>
        <p:txBody>
          <a:bodyPr wrap="none" anchor="ctr"/>
          <a:lstStyle/>
          <a:p>
            <a:endParaRPr lang="en-US"/>
          </a:p>
        </p:txBody>
      </p:sp>
      <p:sp>
        <p:nvSpPr>
          <p:cNvPr id="12" name="Line 13"/>
          <p:cNvSpPr>
            <a:spLocks noChangeShapeType="1"/>
          </p:cNvSpPr>
          <p:nvPr/>
        </p:nvSpPr>
        <p:spPr bwMode="auto">
          <a:xfrm>
            <a:off x="4648200" y="3352800"/>
            <a:ext cx="0" cy="457200"/>
          </a:xfrm>
          <a:prstGeom prst="line">
            <a:avLst/>
          </a:prstGeom>
          <a:noFill/>
          <a:ln w="28575">
            <a:solidFill>
              <a:srgbClr val="000000"/>
            </a:solidFill>
            <a:round/>
            <a:headEnd/>
            <a:tailEnd/>
          </a:ln>
        </p:spPr>
        <p:txBody>
          <a:bodyPr wrap="none" anchor="ctr"/>
          <a:lstStyle/>
          <a:p>
            <a:endParaRPr lang="en-US"/>
          </a:p>
        </p:txBody>
      </p:sp>
      <p:sp>
        <p:nvSpPr>
          <p:cNvPr id="13" name="Line 14"/>
          <p:cNvSpPr>
            <a:spLocks noChangeShapeType="1"/>
          </p:cNvSpPr>
          <p:nvPr/>
        </p:nvSpPr>
        <p:spPr bwMode="auto">
          <a:xfrm>
            <a:off x="4114800" y="3124200"/>
            <a:ext cx="990600" cy="0"/>
          </a:xfrm>
          <a:prstGeom prst="line">
            <a:avLst/>
          </a:prstGeom>
          <a:noFill/>
          <a:ln w="28575">
            <a:solidFill>
              <a:srgbClr val="000000"/>
            </a:solidFill>
            <a:round/>
            <a:headEnd/>
            <a:tailEnd/>
          </a:ln>
        </p:spPr>
        <p:txBody>
          <a:bodyPr wrap="none" anchor="ctr"/>
          <a:lstStyle/>
          <a:p>
            <a:endParaRPr lang="en-US"/>
          </a:p>
        </p:txBody>
      </p:sp>
      <p:sp>
        <p:nvSpPr>
          <p:cNvPr id="14" name="Oval 15"/>
          <p:cNvSpPr>
            <a:spLocks noChangeArrowheads="1"/>
          </p:cNvSpPr>
          <p:nvPr/>
        </p:nvSpPr>
        <p:spPr bwMode="auto">
          <a:xfrm>
            <a:off x="3962400" y="5029200"/>
            <a:ext cx="533400" cy="152400"/>
          </a:xfrm>
          <a:prstGeom prst="ellipse">
            <a:avLst/>
          </a:prstGeom>
          <a:noFill/>
          <a:ln w="19050">
            <a:solidFill>
              <a:srgbClr val="000000"/>
            </a:solidFill>
            <a:round/>
            <a:headEnd/>
            <a:tailEnd/>
          </a:ln>
        </p:spPr>
        <p:txBody>
          <a:bodyPr wrap="none" anchor="ctr"/>
          <a:lstStyle/>
          <a:p>
            <a:endParaRPr lang="zh-CN" altLang="en-US"/>
          </a:p>
        </p:txBody>
      </p:sp>
      <p:sp>
        <p:nvSpPr>
          <p:cNvPr id="15" name="Freeform 18"/>
          <p:cNvSpPr>
            <a:spLocks/>
          </p:cNvSpPr>
          <p:nvPr/>
        </p:nvSpPr>
        <p:spPr bwMode="auto">
          <a:xfrm>
            <a:off x="2667000" y="2819400"/>
            <a:ext cx="1993900" cy="2209800"/>
          </a:xfrm>
          <a:custGeom>
            <a:avLst/>
            <a:gdLst>
              <a:gd name="T0" fmla="*/ 1008 w 1256"/>
              <a:gd name="T1" fmla="*/ 1392 h 1392"/>
              <a:gd name="T2" fmla="*/ 1200 w 1256"/>
              <a:gd name="T3" fmla="*/ 816 h 1392"/>
              <a:gd name="T4" fmla="*/ 1200 w 1256"/>
              <a:gd name="T5" fmla="*/ 576 h 1392"/>
              <a:gd name="T6" fmla="*/ 864 w 1256"/>
              <a:gd name="T7" fmla="*/ 240 h 1392"/>
              <a:gd name="T8" fmla="*/ 0 w 1256"/>
              <a:gd name="T9" fmla="*/ 0 h 1392"/>
              <a:gd name="T10" fmla="*/ 0 60000 65536"/>
              <a:gd name="T11" fmla="*/ 0 60000 65536"/>
              <a:gd name="T12" fmla="*/ 0 60000 65536"/>
              <a:gd name="T13" fmla="*/ 0 60000 65536"/>
              <a:gd name="T14" fmla="*/ 0 60000 65536"/>
              <a:gd name="T15" fmla="*/ 0 w 1256"/>
              <a:gd name="T16" fmla="*/ 0 h 1392"/>
              <a:gd name="T17" fmla="*/ 1256 w 1256"/>
              <a:gd name="T18" fmla="*/ 1392 h 1392"/>
            </a:gdLst>
            <a:ahLst/>
            <a:cxnLst>
              <a:cxn ang="T10">
                <a:pos x="T0" y="T1"/>
              </a:cxn>
              <a:cxn ang="T11">
                <a:pos x="T2" y="T3"/>
              </a:cxn>
              <a:cxn ang="T12">
                <a:pos x="T4" y="T5"/>
              </a:cxn>
              <a:cxn ang="T13">
                <a:pos x="T6" y="T7"/>
              </a:cxn>
              <a:cxn ang="T14">
                <a:pos x="T8" y="T9"/>
              </a:cxn>
            </a:cxnLst>
            <a:rect l="T15" t="T16" r="T17" b="T18"/>
            <a:pathLst>
              <a:path w="1256" h="1392">
                <a:moveTo>
                  <a:pt x="1008" y="1392"/>
                </a:moveTo>
                <a:cubicBezTo>
                  <a:pt x="1088" y="1172"/>
                  <a:pt x="1168" y="952"/>
                  <a:pt x="1200" y="816"/>
                </a:cubicBezTo>
                <a:cubicBezTo>
                  <a:pt x="1232" y="680"/>
                  <a:pt x="1256" y="672"/>
                  <a:pt x="1200" y="576"/>
                </a:cubicBezTo>
                <a:cubicBezTo>
                  <a:pt x="1144" y="480"/>
                  <a:pt x="1064" y="336"/>
                  <a:pt x="864" y="240"/>
                </a:cubicBezTo>
                <a:cubicBezTo>
                  <a:pt x="664" y="144"/>
                  <a:pt x="332" y="72"/>
                  <a:pt x="0" y="0"/>
                </a:cubicBezTo>
              </a:path>
            </a:pathLst>
          </a:custGeom>
          <a:noFill/>
          <a:ln w="15875">
            <a:solidFill>
              <a:srgbClr val="000000"/>
            </a:solidFill>
            <a:round/>
            <a:headEnd/>
            <a:tailEnd type="triangle" w="med" len="med"/>
          </a:ln>
        </p:spPr>
        <p:txBody>
          <a:bodyPr wrap="none" anchor="ctr"/>
          <a:lstStyle/>
          <a:p>
            <a:endParaRPr lang="zh-CN" altLang="en-US"/>
          </a:p>
        </p:txBody>
      </p:sp>
      <p:sp>
        <p:nvSpPr>
          <p:cNvPr id="16" name="Rectangle 19"/>
          <p:cNvSpPr>
            <a:spLocks noChangeArrowheads="1"/>
          </p:cNvSpPr>
          <p:nvPr/>
        </p:nvSpPr>
        <p:spPr bwMode="auto">
          <a:xfrm>
            <a:off x="1752600" y="4114800"/>
            <a:ext cx="762000" cy="381000"/>
          </a:xfrm>
          <a:prstGeom prst="rect">
            <a:avLst/>
          </a:prstGeom>
          <a:noFill/>
          <a:ln w="15875">
            <a:solidFill>
              <a:srgbClr val="000000"/>
            </a:solidFill>
            <a:miter lim="800000"/>
            <a:headEnd/>
            <a:tailEnd/>
          </a:ln>
        </p:spPr>
        <p:txBody>
          <a:bodyPr wrap="none" anchor="ctr"/>
          <a:lstStyle/>
          <a:p>
            <a:r>
              <a:rPr lang="zh-CN" altLang="en-US"/>
              <a:t>人墙</a:t>
            </a:r>
          </a:p>
        </p:txBody>
      </p:sp>
      <p:sp>
        <p:nvSpPr>
          <p:cNvPr id="17" name="Freeform 20"/>
          <p:cNvSpPr>
            <a:spLocks/>
          </p:cNvSpPr>
          <p:nvPr/>
        </p:nvSpPr>
        <p:spPr bwMode="auto">
          <a:xfrm>
            <a:off x="4572000" y="4800600"/>
            <a:ext cx="152400" cy="609600"/>
          </a:xfrm>
          <a:custGeom>
            <a:avLst/>
            <a:gdLst>
              <a:gd name="T0" fmla="*/ 0 w 96"/>
              <a:gd name="T1" fmla="*/ 384 h 384"/>
              <a:gd name="T2" fmla="*/ 96 w 96"/>
              <a:gd name="T3" fmla="*/ 192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0" y="384"/>
                </a:moveTo>
                <a:cubicBezTo>
                  <a:pt x="48" y="320"/>
                  <a:pt x="96" y="256"/>
                  <a:pt x="96" y="192"/>
                </a:cubicBezTo>
                <a:cubicBezTo>
                  <a:pt x="96" y="128"/>
                  <a:pt x="48" y="64"/>
                  <a:pt x="0" y="0"/>
                </a:cubicBezTo>
              </a:path>
            </a:pathLst>
          </a:custGeom>
          <a:noFill/>
          <a:ln w="15875">
            <a:solidFill>
              <a:srgbClr val="000000"/>
            </a:solidFill>
            <a:round/>
            <a:headEnd/>
            <a:tailEnd type="triangle" w="med" len="med"/>
          </a:ln>
        </p:spPr>
        <p:txBody>
          <a:bodyPr wrap="none" anchor="ctr"/>
          <a:lstStyle/>
          <a:p>
            <a:endParaRPr lang="zh-CN" altLang="en-US"/>
          </a:p>
        </p:txBody>
      </p:sp>
      <p:sp>
        <p:nvSpPr>
          <p:cNvPr id="18" name="Line 21"/>
          <p:cNvSpPr>
            <a:spLocks noChangeShapeType="1"/>
          </p:cNvSpPr>
          <p:nvPr/>
        </p:nvSpPr>
        <p:spPr bwMode="auto">
          <a:xfrm flipV="1">
            <a:off x="4267200" y="4267200"/>
            <a:ext cx="381000" cy="762000"/>
          </a:xfrm>
          <a:prstGeom prst="line">
            <a:avLst/>
          </a:prstGeom>
          <a:noFill/>
          <a:ln w="15875">
            <a:solidFill>
              <a:srgbClr val="000000"/>
            </a:solidFill>
            <a:round/>
            <a:headEnd/>
            <a:tailEnd type="triangle" w="med" len="med"/>
          </a:ln>
        </p:spPr>
        <p:txBody>
          <a:bodyPr wrap="none" anchor="ctr"/>
          <a:lstStyle/>
          <a:p>
            <a:endParaRPr lang="en-US"/>
          </a:p>
        </p:txBody>
      </p:sp>
      <p:sp>
        <p:nvSpPr>
          <p:cNvPr id="19" name="Rectangle 20"/>
          <p:cNvSpPr>
            <a:spLocks noChangeArrowheads="1"/>
          </p:cNvSpPr>
          <p:nvPr/>
        </p:nvSpPr>
        <p:spPr bwMode="auto">
          <a:xfrm>
            <a:off x="4824413" y="3968750"/>
            <a:ext cx="504825" cy="395288"/>
          </a:xfrm>
          <a:prstGeom prst="rect">
            <a:avLst/>
          </a:prstGeom>
          <a:solidFill>
            <a:schemeClr val="bg1"/>
          </a:solidFill>
          <a:ln w="19050" algn="ctr">
            <a:noFill/>
            <a:miter lim="800000"/>
            <a:headEnd/>
            <a:tailEnd/>
          </a:ln>
          <a:effectLst/>
        </p:spPr>
        <p:txBody>
          <a:bodyPr wrap="none" tIns="0" bIns="0" anchor="ctr"/>
          <a:lstStyle/>
          <a:p>
            <a:pPr marL="342900" indent="-342900"/>
            <a:r>
              <a:rPr lang="en-US" altLang="zh-CN"/>
              <a:t>v</a:t>
            </a:r>
          </a:p>
        </p:txBody>
      </p:sp>
      <p:sp>
        <p:nvSpPr>
          <p:cNvPr id="20" name="Rectangle 21"/>
          <p:cNvSpPr>
            <a:spLocks noChangeArrowheads="1"/>
          </p:cNvSpPr>
          <p:nvPr/>
        </p:nvSpPr>
        <p:spPr bwMode="auto">
          <a:xfrm>
            <a:off x="4859338" y="4724400"/>
            <a:ext cx="433387" cy="288925"/>
          </a:xfrm>
          <a:prstGeom prst="rect">
            <a:avLst/>
          </a:prstGeom>
          <a:solidFill>
            <a:schemeClr val="bg1"/>
          </a:solidFill>
          <a:ln w="19050" algn="ctr">
            <a:noFill/>
            <a:miter lim="800000"/>
            <a:headEnd/>
            <a:tailEnd/>
          </a:ln>
          <a:effectLst/>
        </p:spPr>
        <p:txBody>
          <a:bodyPr wrap="none" tIns="0" bIns="0" anchor="ctr"/>
          <a:lstStyle/>
          <a:p>
            <a:pPr marL="342900" indent="-342900"/>
            <a:r>
              <a:rPr lang="en-US" altLang="zh-CN"/>
              <a:t>ω</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20190301_120814.jpg"/>
          <p:cNvPicPr>
            <a:picLocks noChangeAspect="1"/>
          </p:cNvPicPr>
          <p:nvPr/>
        </p:nvPicPr>
        <p:blipFill>
          <a:blip r:embed="rId2" cstate="print"/>
          <a:stretch>
            <a:fillRect/>
          </a:stretch>
        </p:blipFill>
        <p:spPr>
          <a:xfrm>
            <a:off x="0" y="214290"/>
            <a:ext cx="9144000" cy="2913529"/>
          </a:xfrm>
          <a:prstGeom prst="rect">
            <a:avLst/>
          </a:prstGeom>
        </p:spPr>
      </p:pic>
      <p:pic>
        <p:nvPicPr>
          <p:cNvPr id="4" name="图片 3" descr="IMG_20190301_120823.jpg"/>
          <p:cNvPicPr>
            <a:picLocks noChangeAspect="1"/>
          </p:cNvPicPr>
          <p:nvPr/>
        </p:nvPicPr>
        <p:blipFill>
          <a:blip r:embed="rId3" cstate="print"/>
          <a:stretch>
            <a:fillRect/>
          </a:stretch>
        </p:blipFill>
        <p:spPr>
          <a:xfrm>
            <a:off x="0" y="3179669"/>
            <a:ext cx="9144000" cy="3678331"/>
          </a:xfrm>
          <a:prstGeom prst="rect">
            <a:avLst/>
          </a:prstGeom>
        </p:spPr>
      </p:pic>
      <p:cxnSp>
        <p:nvCxnSpPr>
          <p:cNvPr id="6" name="直接连接符 5"/>
          <p:cNvCxnSpPr/>
          <p:nvPr/>
        </p:nvCxnSpPr>
        <p:spPr>
          <a:xfrm>
            <a:off x="0" y="2500306"/>
            <a:ext cx="5072066" cy="1588"/>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8" name="直接连接符 7"/>
          <p:cNvCxnSpPr/>
          <p:nvPr/>
        </p:nvCxnSpPr>
        <p:spPr>
          <a:xfrm>
            <a:off x="0" y="3857628"/>
            <a:ext cx="8072462"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4143380"/>
            <a:ext cx="8215338" cy="714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cstate="print"/>
          <a:srcRect/>
          <a:stretch>
            <a:fillRect/>
          </a:stretch>
        </p:blipFill>
        <p:spPr bwMode="auto">
          <a:xfrm>
            <a:off x="2071670" y="428604"/>
            <a:ext cx="4572032" cy="3191304"/>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1357290" y="3714752"/>
            <a:ext cx="6254750" cy="26035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1643042" y="6143644"/>
            <a:ext cx="1571625" cy="4762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cstate="print"/>
          <a:srcRect/>
          <a:stretch>
            <a:fillRect/>
          </a:stretch>
        </p:blipFill>
        <p:spPr bwMode="auto">
          <a:xfrm>
            <a:off x="1571604" y="2643182"/>
            <a:ext cx="1228725" cy="44767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071670" y="428604"/>
            <a:ext cx="5348242" cy="264320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142976" y="3143248"/>
            <a:ext cx="6800850" cy="81915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357290" y="4000504"/>
            <a:ext cx="6369050" cy="4826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cstate="print"/>
          <a:srcRect/>
          <a:stretch>
            <a:fillRect/>
          </a:stretch>
        </p:blipFill>
        <p:spPr bwMode="auto">
          <a:xfrm>
            <a:off x="1285852" y="4786322"/>
            <a:ext cx="6706744" cy="1214446"/>
          </a:xfrm>
          <a:prstGeom prst="rect">
            <a:avLst/>
          </a:prstGeom>
          <a:noFill/>
          <a:ln w="9525">
            <a:noFill/>
            <a:miter lim="800000"/>
            <a:headEnd/>
            <a:tailEnd/>
          </a:ln>
          <a:effectLst/>
        </p:spPr>
      </p:pic>
      <p:pic>
        <p:nvPicPr>
          <p:cNvPr id="6" name="Picture 7"/>
          <p:cNvPicPr>
            <a:picLocks noChangeAspect="1" noChangeArrowheads="1"/>
          </p:cNvPicPr>
          <p:nvPr/>
        </p:nvPicPr>
        <p:blipFill>
          <a:blip r:embed="rId6" cstate="print"/>
          <a:srcRect/>
          <a:stretch>
            <a:fillRect/>
          </a:stretch>
        </p:blipFill>
        <p:spPr bwMode="auto">
          <a:xfrm>
            <a:off x="3929058" y="142852"/>
            <a:ext cx="1410324" cy="428628"/>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225_153845.jpg"/>
          <p:cNvPicPr>
            <a:picLocks noChangeAspect="1"/>
          </p:cNvPicPr>
          <p:nvPr/>
        </p:nvPicPr>
        <p:blipFill>
          <a:blip r:embed="rId2" cstate="print"/>
          <a:stretch>
            <a:fillRect/>
          </a:stretch>
        </p:blipFill>
        <p:spPr>
          <a:xfrm>
            <a:off x="0" y="851647"/>
            <a:ext cx="9144000" cy="5154706"/>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071538" y="500042"/>
            <a:ext cx="7045148" cy="135732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1000100" y="2000240"/>
            <a:ext cx="7143800" cy="4448704"/>
          </a:xfrm>
          <a:prstGeom prst="rect">
            <a:avLst/>
          </a:prstGeom>
          <a:noFill/>
          <a:ln w="9525">
            <a:noFill/>
            <a:miter lim="800000"/>
            <a:headEnd/>
            <a:tailEnd/>
          </a:ln>
          <a:effectLst/>
        </p:spPr>
      </p:pic>
      <p:pic>
        <p:nvPicPr>
          <p:cNvPr id="4" name="Picture 7"/>
          <p:cNvPicPr>
            <a:picLocks noChangeAspect="1" noChangeArrowheads="1"/>
          </p:cNvPicPr>
          <p:nvPr/>
        </p:nvPicPr>
        <p:blipFill>
          <a:blip r:embed="rId4" cstate="print"/>
          <a:srcRect/>
          <a:stretch>
            <a:fillRect/>
          </a:stretch>
        </p:blipFill>
        <p:spPr bwMode="auto">
          <a:xfrm>
            <a:off x="4000496" y="142852"/>
            <a:ext cx="1410324" cy="428628"/>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04788" y="71438"/>
            <a:ext cx="8734425" cy="6715125"/>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500562" y="3929066"/>
            <a:ext cx="3133725" cy="22002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857224" y="571480"/>
            <a:ext cx="6381750" cy="2933700"/>
          </a:xfrm>
          <a:prstGeom prst="rect">
            <a:avLst/>
          </a:prstGeom>
          <a:noFill/>
          <a:ln w="9525">
            <a:noFill/>
            <a:miter lim="800000"/>
            <a:headEnd/>
            <a:tailEnd/>
          </a:ln>
          <a:effectLst/>
        </p:spPr>
      </p:pic>
      <p:pic>
        <p:nvPicPr>
          <p:cNvPr id="4" name="Picture 5"/>
          <p:cNvPicPr>
            <a:picLocks noChangeAspect="1" noChangeArrowheads="1"/>
          </p:cNvPicPr>
          <p:nvPr/>
        </p:nvPicPr>
        <p:blipFill>
          <a:blip r:embed="rId4" cstate="print"/>
          <a:srcRect/>
          <a:stretch>
            <a:fillRect/>
          </a:stretch>
        </p:blipFill>
        <p:spPr bwMode="auto">
          <a:xfrm>
            <a:off x="857224" y="3857628"/>
            <a:ext cx="3343275" cy="2333625"/>
          </a:xfrm>
          <a:prstGeom prst="rect">
            <a:avLst/>
          </a:prstGeom>
          <a:noFill/>
          <a:ln w="9525">
            <a:noFill/>
            <a:miter lim="800000"/>
            <a:headEnd/>
            <a:tailEnd/>
          </a:ln>
          <a:effectLst/>
        </p:spPr>
      </p:pic>
      <p:pic>
        <p:nvPicPr>
          <p:cNvPr id="5" name="Picture 7"/>
          <p:cNvPicPr>
            <a:picLocks noChangeAspect="1" noChangeArrowheads="1"/>
          </p:cNvPicPr>
          <p:nvPr/>
        </p:nvPicPr>
        <p:blipFill>
          <a:blip r:embed="rId5" cstate="print"/>
          <a:srcRect/>
          <a:stretch>
            <a:fillRect/>
          </a:stretch>
        </p:blipFill>
        <p:spPr bwMode="auto">
          <a:xfrm>
            <a:off x="5572132" y="6000768"/>
            <a:ext cx="1410324" cy="428628"/>
          </a:xfrm>
          <a:prstGeom prst="rect">
            <a:avLst/>
          </a:prstGeom>
          <a:noFill/>
          <a:ln w="9525">
            <a:noFill/>
            <a:miter lim="800000"/>
            <a:headEnd/>
            <a:tailEnd/>
          </a:ln>
          <a:effectLst/>
        </p:spPr>
      </p:pic>
      <p:pic>
        <p:nvPicPr>
          <p:cNvPr id="8196" name="Picture 4"/>
          <p:cNvPicPr>
            <a:picLocks noChangeAspect="1" noChangeArrowheads="1"/>
          </p:cNvPicPr>
          <p:nvPr/>
        </p:nvPicPr>
        <p:blipFill>
          <a:blip r:embed="rId6" cstate="print"/>
          <a:srcRect/>
          <a:stretch>
            <a:fillRect/>
          </a:stretch>
        </p:blipFill>
        <p:spPr bwMode="auto">
          <a:xfrm>
            <a:off x="1714480" y="6072206"/>
            <a:ext cx="1465711" cy="35719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28662" y="500042"/>
            <a:ext cx="7143800" cy="3071325"/>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928662" y="3786190"/>
            <a:ext cx="7172325" cy="11334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214414" y="428604"/>
            <a:ext cx="6929486" cy="5951972"/>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42910" y="571480"/>
            <a:ext cx="7524750" cy="20859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00034" y="2857496"/>
            <a:ext cx="7786742" cy="10032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571604" y="357166"/>
            <a:ext cx="5734050" cy="504825"/>
          </a:xfrm>
          <a:prstGeom prst="rect">
            <a:avLst/>
          </a:prstGeom>
          <a:noFill/>
          <a:ln w="9525">
            <a:noFill/>
            <a:miter lim="800000"/>
            <a:headEnd/>
            <a:tailEnd/>
          </a:ln>
          <a:effectLst/>
        </p:spPr>
      </p:pic>
      <p:pic>
        <p:nvPicPr>
          <p:cNvPr id="11268" name="Picture 4" descr="Image result for tensegrity"/>
          <p:cNvPicPr>
            <a:picLocks noChangeAspect="1" noChangeArrowheads="1"/>
          </p:cNvPicPr>
          <p:nvPr/>
        </p:nvPicPr>
        <p:blipFill>
          <a:blip r:embed="rId3" cstate="print"/>
          <a:srcRect/>
          <a:stretch>
            <a:fillRect/>
          </a:stretch>
        </p:blipFill>
        <p:spPr bwMode="auto">
          <a:xfrm>
            <a:off x="1500166" y="1071546"/>
            <a:ext cx="6072230" cy="5478501"/>
          </a:xfrm>
          <a:prstGeom prst="rect">
            <a:avLst/>
          </a:prstGeom>
          <a:noFill/>
        </p:spPr>
      </p:pic>
      <p:sp>
        <p:nvSpPr>
          <p:cNvPr id="4" name="矩形 3"/>
          <p:cNvSpPr/>
          <p:nvPr/>
        </p:nvSpPr>
        <p:spPr>
          <a:xfrm>
            <a:off x="7715272" y="500042"/>
            <a:ext cx="1107996" cy="369332"/>
          </a:xfrm>
          <a:prstGeom prst="rect">
            <a:avLst/>
          </a:prstGeom>
        </p:spPr>
        <p:txBody>
          <a:bodyPr wrap="none">
            <a:spAutoFit/>
          </a:bodyPr>
          <a:lstStyle/>
          <a:p>
            <a:r>
              <a:rPr lang="zh-CN" altLang="en-US" dirty="0" smtClean="0"/>
              <a:t>张拉整体</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28596" y="1428736"/>
            <a:ext cx="8429625" cy="276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28595" y="1900262"/>
            <a:ext cx="8386727" cy="1743052"/>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428596" y="3929066"/>
            <a:ext cx="8429684" cy="1336866"/>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2857488" y="214290"/>
            <a:ext cx="3829050" cy="90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nsegrity structures - tension and compression working together-137+140.mp4">
            <a:hlinkClick r:id="" action="ppaction://media"/>
          </p:cNvPr>
          <p:cNvPicPr>
            <a:picLocks noRot="1" noChangeAspect="1"/>
          </p:cNvPicPr>
          <p:nvPr>
            <a:videoFile r:link="rId1"/>
          </p:nvPr>
        </p:nvPicPr>
        <p:blipFill>
          <a:blip r:embed="rId3" cstate="print"/>
          <a:stretch>
            <a:fillRect/>
          </a:stretch>
        </p:blipFill>
        <p:spPr>
          <a:xfrm>
            <a:off x="1285852" y="1000108"/>
            <a:ext cx="6858047" cy="5143536"/>
          </a:xfrm>
          <a:prstGeom prst="rect">
            <a:avLst/>
          </a:prstGeom>
        </p:spPr>
      </p:pic>
      <p:sp>
        <p:nvSpPr>
          <p:cNvPr id="3" name="TextBox 2"/>
          <p:cNvSpPr txBox="1"/>
          <p:nvPr/>
        </p:nvSpPr>
        <p:spPr>
          <a:xfrm>
            <a:off x="3357554" y="285728"/>
            <a:ext cx="2928958" cy="707886"/>
          </a:xfrm>
          <a:prstGeom prst="rect">
            <a:avLst/>
          </a:prstGeom>
          <a:noFill/>
        </p:spPr>
        <p:txBody>
          <a:bodyPr wrap="square" rtlCol="0">
            <a:spAutoFit/>
          </a:bodyPr>
          <a:lstStyle/>
          <a:p>
            <a:r>
              <a:rPr lang="en-US" sz="4000" dirty="0" smtClean="0"/>
              <a:t>Tensegrity</a:t>
            </a:r>
            <a:endParaRPr lang="en-US" sz="40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2976" y="0"/>
            <a:ext cx="6616700" cy="32258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785786" y="3286124"/>
            <a:ext cx="2933700" cy="77152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cstate="print"/>
          <a:srcRect/>
          <a:stretch>
            <a:fillRect/>
          </a:stretch>
        </p:blipFill>
        <p:spPr bwMode="auto">
          <a:xfrm>
            <a:off x="857224" y="4000504"/>
            <a:ext cx="7639050" cy="6191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cstate="print"/>
          <a:srcRect/>
          <a:stretch>
            <a:fillRect/>
          </a:stretch>
        </p:blipFill>
        <p:spPr bwMode="auto">
          <a:xfrm>
            <a:off x="4786314" y="1500174"/>
            <a:ext cx="1343025" cy="266700"/>
          </a:xfrm>
          <a:prstGeom prst="rect">
            <a:avLst/>
          </a:prstGeom>
          <a:noFill/>
          <a:ln w="9525">
            <a:noFill/>
            <a:miter lim="800000"/>
            <a:headEnd/>
            <a:tailEnd/>
          </a:ln>
          <a:effectLst/>
        </p:spPr>
      </p:pic>
      <p:pic>
        <p:nvPicPr>
          <p:cNvPr id="7" name="Picture 3"/>
          <p:cNvPicPr>
            <a:picLocks noChangeAspect="1" noChangeArrowheads="1"/>
          </p:cNvPicPr>
          <p:nvPr/>
        </p:nvPicPr>
        <p:blipFill>
          <a:blip r:embed="rId6" cstate="print"/>
          <a:srcRect/>
          <a:stretch>
            <a:fillRect/>
          </a:stretch>
        </p:blipFill>
        <p:spPr bwMode="auto">
          <a:xfrm>
            <a:off x="714348" y="4714884"/>
            <a:ext cx="8066105" cy="1000132"/>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857224" y="5786454"/>
            <a:ext cx="1647825" cy="371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642910" y="2000240"/>
            <a:ext cx="7725478"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1571604" y="0"/>
            <a:ext cx="5600700" cy="666750"/>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cstate="print"/>
          <a:srcRect/>
          <a:stretch>
            <a:fillRect/>
          </a:stretch>
        </p:blipFill>
        <p:spPr bwMode="auto">
          <a:xfrm>
            <a:off x="0" y="1214422"/>
            <a:ext cx="6890893" cy="4572032"/>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6786578" y="2000240"/>
            <a:ext cx="2221208" cy="2357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57290" y="142852"/>
            <a:ext cx="6572250" cy="7334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714348" y="1000108"/>
            <a:ext cx="7648575" cy="35528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642910" y="4929198"/>
            <a:ext cx="7648575" cy="1504950"/>
          </a:xfrm>
          <a:prstGeom prst="rect">
            <a:avLst/>
          </a:prstGeom>
          <a:noFill/>
          <a:ln w="9525">
            <a:noFill/>
            <a:miter lim="800000"/>
            <a:headEnd/>
            <a:tailEnd/>
          </a:ln>
          <a:effectLst/>
        </p:spPr>
      </p:pic>
      <p:sp>
        <p:nvSpPr>
          <p:cNvPr id="5" name="矩形 4"/>
          <p:cNvSpPr/>
          <p:nvPr/>
        </p:nvSpPr>
        <p:spPr>
          <a:xfrm>
            <a:off x="1214414" y="1643050"/>
            <a:ext cx="1569660" cy="369332"/>
          </a:xfrm>
          <a:prstGeom prst="rect">
            <a:avLst/>
          </a:prstGeom>
        </p:spPr>
        <p:txBody>
          <a:bodyPr wrap="none">
            <a:spAutoFit/>
          </a:bodyPr>
          <a:lstStyle/>
          <a:p>
            <a:r>
              <a:rPr lang="en-US" dirty="0" err="1" smtClean="0"/>
              <a:t>机械感受作用</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285728"/>
            <a:ext cx="5927069" cy="480634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2285984" y="142852"/>
            <a:ext cx="4038600" cy="3429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214282" y="4572008"/>
            <a:ext cx="6586531" cy="21537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ignal.jpg"/>
          <p:cNvPicPr>
            <a:picLocks noChangeAspect="1"/>
          </p:cNvPicPr>
          <p:nvPr/>
        </p:nvPicPr>
        <p:blipFill>
          <a:blip r:embed="rId2" cstate="print"/>
          <a:stretch>
            <a:fillRect/>
          </a:stretch>
        </p:blipFill>
        <p:spPr>
          <a:xfrm>
            <a:off x="2214546" y="142852"/>
            <a:ext cx="4704460" cy="647886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28595" y="214290"/>
            <a:ext cx="3442315" cy="50006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142844" y="857232"/>
            <a:ext cx="6786610" cy="2864875"/>
          </a:xfrm>
          <a:prstGeom prst="rect">
            <a:avLst/>
          </a:prstGeom>
          <a:noFill/>
          <a:ln w="9525">
            <a:noFill/>
            <a:miter lim="800000"/>
            <a:headEnd/>
            <a:tailEnd/>
          </a:ln>
          <a:effectLst/>
        </p:spPr>
      </p:pic>
      <p:grpSp>
        <p:nvGrpSpPr>
          <p:cNvPr id="7" name="组合 6"/>
          <p:cNvGrpSpPr/>
          <p:nvPr/>
        </p:nvGrpSpPr>
        <p:grpSpPr>
          <a:xfrm>
            <a:off x="1428728" y="3810000"/>
            <a:ext cx="7572375" cy="3048000"/>
            <a:chOff x="1428728" y="3810000"/>
            <a:chExt cx="7572375" cy="3048000"/>
          </a:xfrm>
        </p:grpSpPr>
        <p:pic>
          <p:nvPicPr>
            <p:cNvPr id="4101" name="Picture 5"/>
            <p:cNvPicPr>
              <a:picLocks noChangeAspect="1" noChangeArrowheads="1"/>
            </p:cNvPicPr>
            <p:nvPr/>
          </p:nvPicPr>
          <p:blipFill>
            <a:blip r:embed="rId4" cstate="print"/>
            <a:srcRect/>
            <a:stretch>
              <a:fillRect/>
            </a:stretch>
          </p:blipFill>
          <p:spPr bwMode="auto">
            <a:xfrm>
              <a:off x="1428728" y="3810000"/>
              <a:ext cx="7572375" cy="3048000"/>
            </a:xfrm>
            <a:prstGeom prst="rect">
              <a:avLst/>
            </a:prstGeom>
            <a:noFill/>
            <a:ln w="9525">
              <a:noFill/>
              <a:miter lim="800000"/>
              <a:headEnd/>
              <a:tailEnd/>
            </a:ln>
            <a:effectLst/>
          </p:spPr>
        </p:pic>
        <p:sp>
          <p:nvSpPr>
            <p:cNvPr id="6" name="矩形 5"/>
            <p:cNvSpPr/>
            <p:nvPr/>
          </p:nvSpPr>
          <p:spPr>
            <a:xfrm>
              <a:off x="5214942" y="6572272"/>
              <a:ext cx="3643338" cy="285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357422" y="142852"/>
            <a:ext cx="2847975" cy="3714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0" y="2214554"/>
            <a:ext cx="7762875" cy="4438650"/>
          </a:xfrm>
          <a:prstGeom prst="rect">
            <a:avLst/>
          </a:prstGeom>
          <a:noFill/>
          <a:ln w="9525">
            <a:noFill/>
            <a:miter lim="800000"/>
            <a:headEnd/>
            <a:tailEnd/>
          </a:ln>
          <a:effectLst/>
        </p:spPr>
      </p:pic>
      <p:pic>
        <p:nvPicPr>
          <p:cNvPr id="4" name="Picture 7" descr="Image result for extracellular matrix"/>
          <p:cNvPicPr>
            <a:picLocks noChangeAspect="1" noChangeArrowheads="1"/>
          </p:cNvPicPr>
          <p:nvPr/>
        </p:nvPicPr>
        <p:blipFill>
          <a:blip r:embed="rId4" cstate="print"/>
          <a:srcRect/>
          <a:stretch>
            <a:fillRect/>
          </a:stretch>
        </p:blipFill>
        <p:spPr bwMode="auto">
          <a:xfrm>
            <a:off x="5799022" y="1"/>
            <a:ext cx="3344978" cy="3000372"/>
          </a:xfrm>
          <a:prstGeom prst="rect">
            <a:avLst/>
          </a:prstGeom>
          <a:noFill/>
        </p:spPr>
      </p:pic>
      <p:pic>
        <p:nvPicPr>
          <p:cNvPr id="3076" name="Picture 4"/>
          <p:cNvPicPr>
            <a:picLocks noChangeAspect="1" noChangeArrowheads="1"/>
          </p:cNvPicPr>
          <p:nvPr/>
        </p:nvPicPr>
        <p:blipFill>
          <a:blip r:embed="rId5" cstate="print"/>
          <a:srcRect/>
          <a:stretch>
            <a:fillRect/>
          </a:stretch>
        </p:blipFill>
        <p:spPr bwMode="auto">
          <a:xfrm>
            <a:off x="214282" y="571480"/>
            <a:ext cx="928694" cy="277740"/>
          </a:xfrm>
          <a:prstGeom prst="rect">
            <a:avLst/>
          </a:prstGeom>
          <a:noFill/>
          <a:ln w="9525">
            <a:noFill/>
            <a:miter lim="800000"/>
            <a:headEnd/>
            <a:tailEnd/>
          </a:ln>
          <a:effectLst/>
        </p:spPr>
      </p:pic>
      <p:grpSp>
        <p:nvGrpSpPr>
          <p:cNvPr id="8" name="组合 7"/>
          <p:cNvGrpSpPr/>
          <p:nvPr/>
        </p:nvGrpSpPr>
        <p:grpSpPr>
          <a:xfrm>
            <a:off x="142844" y="1142984"/>
            <a:ext cx="5897325" cy="642942"/>
            <a:chOff x="142844" y="1142984"/>
            <a:chExt cx="5897325" cy="642942"/>
          </a:xfrm>
        </p:grpSpPr>
        <p:pic>
          <p:nvPicPr>
            <p:cNvPr id="3077" name="Picture 5"/>
            <p:cNvPicPr>
              <a:picLocks noChangeAspect="1" noChangeArrowheads="1"/>
            </p:cNvPicPr>
            <p:nvPr/>
          </p:nvPicPr>
          <p:blipFill>
            <a:blip r:embed="rId6" cstate="print"/>
            <a:srcRect/>
            <a:stretch>
              <a:fillRect/>
            </a:stretch>
          </p:blipFill>
          <p:spPr bwMode="auto">
            <a:xfrm>
              <a:off x="142844" y="1142984"/>
              <a:ext cx="5897325" cy="642941"/>
            </a:xfrm>
            <a:prstGeom prst="rect">
              <a:avLst/>
            </a:prstGeom>
            <a:noFill/>
            <a:ln w="9525">
              <a:noFill/>
              <a:miter lim="800000"/>
              <a:headEnd/>
              <a:tailEnd/>
            </a:ln>
            <a:effectLst/>
          </p:spPr>
        </p:pic>
        <p:sp>
          <p:nvSpPr>
            <p:cNvPr id="7" name="矩形 6"/>
            <p:cNvSpPr/>
            <p:nvPr/>
          </p:nvSpPr>
          <p:spPr>
            <a:xfrm>
              <a:off x="2143108" y="1571612"/>
              <a:ext cx="3857652"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8" name="Picture 6"/>
          <p:cNvPicPr>
            <a:picLocks noChangeAspect="1" noChangeArrowheads="1"/>
          </p:cNvPicPr>
          <p:nvPr/>
        </p:nvPicPr>
        <p:blipFill>
          <a:blip r:embed="rId7" cstate="print"/>
          <a:srcRect/>
          <a:stretch>
            <a:fillRect/>
          </a:stretch>
        </p:blipFill>
        <p:spPr bwMode="auto">
          <a:xfrm>
            <a:off x="6643702" y="4286256"/>
            <a:ext cx="2357454" cy="261060"/>
          </a:xfrm>
          <a:prstGeom prst="rect">
            <a:avLst/>
          </a:prstGeom>
          <a:noFill/>
          <a:ln w="9525">
            <a:noFill/>
            <a:miter lim="800000"/>
            <a:headEnd/>
            <a:tailEnd/>
          </a:ln>
          <a:effectLst/>
        </p:spPr>
      </p:pic>
      <p:pic>
        <p:nvPicPr>
          <p:cNvPr id="3079" name="Picture 7"/>
          <p:cNvPicPr>
            <a:picLocks noChangeAspect="1" noChangeArrowheads="1"/>
          </p:cNvPicPr>
          <p:nvPr/>
        </p:nvPicPr>
        <p:blipFill>
          <a:blip r:embed="rId8" cstate="print"/>
          <a:srcRect/>
          <a:stretch>
            <a:fillRect/>
          </a:stretch>
        </p:blipFill>
        <p:spPr bwMode="auto">
          <a:xfrm>
            <a:off x="3286116" y="5286388"/>
            <a:ext cx="5334000" cy="219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428860" y="142852"/>
            <a:ext cx="3990975" cy="4191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928662" y="714356"/>
            <a:ext cx="7629525" cy="3495675"/>
          </a:xfrm>
          <a:prstGeom prst="rect">
            <a:avLst/>
          </a:prstGeom>
          <a:noFill/>
          <a:ln w="9525">
            <a:noFill/>
            <a:miter lim="800000"/>
            <a:headEnd/>
            <a:tailEnd/>
          </a:ln>
          <a:effectLst/>
        </p:spPr>
      </p:pic>
      <p:grpSp>
        <p:nvGrpSpPr>
          <p:cNvPr id="7" name="组合 6"/>
          <p:cNvGrpSpPr/>
          <p:nvPr/>
        </p:nvGrpSpPr>
        <p:grpSpPr>
          <a:xfrm>
            <a:off x="857224" y="4572008"/>
            <a:ext cx="7581900" cy="1852613"/>
            <a:chOff x="857224" y="4357694"/>
            <a:chExt cx="7581900" cy="1852613"/>
          </a:xfrm>
        </p:grpSpPr>
        <p:pic>
          <p:nvPicPr>
            <p:cNvPr id="5124" name="Picture 4"/>
            <p:cNvPicPr>
              <a:picLocks noChangeAspect="1" noChangeArrowheads="1"/>
            </p:cNvPicPr>
            <p:nvPr/>
          </p:nvPicPr>
          <p:blipFill>
            <a:blip r:embed="rId4" cstate="print"/>
            <a:srcRect/>
            <a:stretch>
              <a:fillRect/>
            </a:stretch>
          </p:blipFill>
          <p:spPr bwMode="auto">
            <a:xfrm>
              <a:off x="857224" y="4429132"/>
              <a:ext cx="7581900" cy="1781175"/>
            </a:xfrm>
            <a:prstGeom prst="rect">
              <a:avLst/>
            </a:prstGeom>
            <a:noFill/>
            <a:ln w="9525">
              <a:noFill/>
              <a:miter lim="800000"/>
              <a:headEnd/>
              <a:tailEnd/>
            </a:ln>
            <a:effectLst/>
          </p:spPr>
        </p:pic>
        <p:sp>
          <p:nvSpPr>
            <p:cNvPr id="5" name="矩形 4"/>
            <p:cNvSpPr/>
            <p:nvPr/>
          </p:nvSpPr>
          <p:spPr>
            <a:xfrm>
              <a:off x="857224" y="4357694"/>
              <a:ext cx="928694"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7715272" y="6000768"/>
              <a:ext cx="714380"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85720" y="857232"/>
            <a:ext cx="8643966" cy="2170306"/>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85720" y="3429000"/>
            <a:ext cx="8572560" cy="25577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000232" y="285728"/>
            <a:ext cx="4943475" cy="50482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642909" y="928670"/>
            <a:ext cx="8049655" cy="5500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95338" y="1447800"/>
            <a:ext cx="755332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214414" y="214290"/>
            <a:ext cx="6572296" cy="4285544"/>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1357290" y="4563633"/>
            <a:ext cx="6357982" cy="22943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571604" y="285728"/>
            <a:ext cx="5562600" cy="43815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a:stretch>
            <a:fillRect/>
          </a:stretch>
        </p:blipFill>
        <p:spPr bwMode="auto">
          <a:xfrm>
            <a:off x="785786" y="1500174"/>
            <a:ext cx="7648575" cy="265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85720" y="714356"/>
            <a:ext cx="8498659" cy="492922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214282" y="214290"/>
            <a:ext cx="3257550" cy="428625"/>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cstate="print"/>
          <a:srcRect/>
          <a:stretch>
            <a:fillRect/>
          </a:stretch>
        </p:blipFill>
        <p:spPr bwMode="auto">
          <a:xfrm>
            <a:off x="1000100" y="3357562"/>
            <a:ext cx="2390775" cy="304800"/>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cstate="print"/>
          <a:srcRect/>
          <a:stretch>
            <a:fillRect/>
          </a:stretch>
        </p:blipFill>
        <p:spPr bwMode="auto">
          <a:xfrm>
            <a:off x="4929190" y="3571876"/>
            <a:ext cx="1924050" cy="40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428860" y="214290"/>
            <a:ext cx="2847975" cy="5810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00034" y="1285860"/>
            <a:ext cx="8007350" cy="3886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214282" y="3500438"/>
            <a:ext cx="2476500" cy="533400"/>
          </a:xfrm>
          <a:prstGeom prst="rect">
            <a:avLst/>
          </a:prstGeom>
          <a:noFill/>
          <a:ln w="9525">
            <a:noFill/>
            <a:miter lim="800000"/>
            <a:headEnd/>
            <a:tailEnd/>
          </a:ln>
          <a:effectLst/>
        </p:spPr>
      </p:pic>
      <p:pic>
        <p:nvPicPr>
          <p:cNvPr id="2" name="Picture 2"/>
          <p:cNvPicPr>
            <a:picLocks noChangeAspect="1" noChangeArrowheads="1"/>
          </p:cNvPicPr>
          <p:nvPr/>
        </p:nvPicPr>
        <p:blipFill>
          <a:blip r:embed="rId5" cstate="print"/>
          <a:srcRect/>
          <a:stretch>
            <a:fillRect/>
          </a:stretch>
        </p:blipFill>
        <p:spPr bwMode="auto">
          <a:xfrm>
            <a:off x="2786050" y="5357826"/>
            <a:ext cx="5473256" cy="9667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14282" y="0"/>
            <a:ext cx="2117163" cy="571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0" y="642918"/>
            <a:ext cx="2952750" cy="20478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3359958" y="0"/>
            <a:ext cx="5784042" cy="4962540"/>
          </a:xfrm>
          <a:prstGeom prst="rect">
            <a:avLst/>
          </a:prstGeom>
          <a:noFill/>
          <a:ln w="9525">
            <a:noFill/>
            <a:miter lim="800000"/>
            <a:headEnd/>
            <a:tailEnd/>
          </a:ln>
          <a:effectLst/>
        </p:spPr>
      </p:pic>
      <p:grpSp>
        <p:nvGrpSpPr>
          <p:cNvPr id="7" name="组合 6"/>
          <p:cNvGrpSpPr/>
          <p:nvPr/>
        </p:nvGrpSpPr>
        <p:grpSpPr>
          <a:xfrm>
            <a:off x="714348" y="5143512"/>
            <a:ext cx="7843838" cy="1571625"/>
            <a:chOff x="714348" y="5143512"/>
            <a:chExt cx="7843838" cy="1571625"/>
          </a:xfrm>
        </p:grpSpPr>
        <p:pic>
          <p:nvPicPr>
            <p:cNvPr id="1029" name="Picture 5"/>
            <p:cNvPicPr>
              <a:picLocks noChangeAspect="1" noChangeArrowheads="1"/>
            </p:cNvPicPr>
            <p:nvPr/>
          </p:nvPicPr>
          <p:blipFill>
            <a:blip r:embed="rId5" cstate="print"/>
            <a:srcRect/>
            <a:stretch>
              <a:fillRect/>
            </a:stretch>
          </p:blipFill>
          <p:spPr bwMode="auto">
            <a:xfrm>
              <a:off x="785786" y="5143512"/>
              <a:ext cx="7772400" cy="1571625"/>
            </a:xfrm>
            <a:prstGeom prst="rect">
              <a:avLst/>
            </a:prstGeom>
            <a:noFill/>
            <a:ln w="9525">
              <a:noFill/>
              <a:miter lim="800000"/>
              <a:headEnd/>
              <a:tailEnd/>
            </a:ln>
            <a:effectLst/>
          </p:spPr>
        </p:pic>
        <p:sp>
          <p:nvSpPr>
            <p:cNvPr id="6" name="矩形 5"/>
            <p:cNvSpPr/>
            <p:nvPr/>
          </p:nvSpPr>
          <p:spPr>
            <a:xfrm>
              <a:off x="714348" y="5143512"/>
              <a:ext cx="3929090"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785918" y="142852"/>
            <a:ext cx="6394450" cy="3505200"/>
          </a:xfrm>
          <a:prstGeom prst="rect">
            <a:avLst/>
          </a:prstGeom>
          <a:noFill/>
          <a:ln w="9525">
            <a:noFill/>
            <a:miter lim="800000"/>
            <a:headEnd/>
            <a:tailEnd/>
          </a:ln>
          <a:effectLst/>
        </p:spPr>
      </p:pic>
      <p:grpSp>
        <p:nvGrpSpPr>
          <p:cNvPr id="5" name="组合 4"/>
          <p:cNvGrpSpPr/>
          <p:nvPr/>
        </p:nvGrpSpPr>
        <p:grpSpPr>
          <a:xfrm>
            <a:off x="1285852" y="3929066"/>
            <a:ext cx="6929486" cy="2928934"/>
            <a:chOff x="1285852" y="3929066"/>
            <a:chExt cx="6929486" cy="2928934"/>
          </a:xfrm>
        </p:grpSpPr>
        <p:pic>
          <p:nvPicPr>
            <p:cNvPr id="2050" name="Picture 2"/>
            <p:cNvPicPr>
              <a:picLocks noChangeAspect="1" noChangeArrowheads="1"/>
            </p:cNvPicPr>
            <p:nvPr/>
          </p:nvPicPr>
          <p:blipFill>
            <a:blip r:embed="rId3" cstate="print"/>
            <a:srcRect/>
            <a:stretch>
              <a:fillRect/>
            </a:stretch>
          </p:blipFill>
          <p:spPr bwMode="auto">
            <a:xfrm>
              <a:off x="1357290" y="4023114"/>
              <a:ext cx="6858048" cy="2834886"/>
            </a:xfrm>
            <a:prstGeom prst="rect">
              <a:avLst/>
            </a:prstGeom>
            <a:noFill/>
            <a:ln w="9525">
              <a:noFill/>
              <a:miter lim="800000"/>
              <a:headEnd/>
              <a:tailEnd/>
            </a:ln>
            <a:effectLst/>
          </p:spPr>
        </p:pic>
        <p:sp>
          <p:nvSpPr>
            <p:cNvPr id="4" name="矩形 3"/>
            <p:cNvSpPr/>
            <p:nvPr/>
          </p:nvSpPr>
          <p:spPr>
            <a:xfrm>
              <a:off x="1285852" y="3929066"/>
              <a:ext cx="435771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1472" y="1357298"/>
            <a:ext cx="7861300" cy="3321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71802" y="142852"/>
            <a:ext cx="2905125" cy="6286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0" y="3071810"/>
            <a:ext cx="5141113" cy="302418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357158" y="2285992"/>
            <a:ext cx="1971675" cy="514350"/>
          </a:xfrm>
          <a:prstGeom prst="rect">
            <a:avLst/>
          </a:prstGeom>
          <a:noFill/>
          <a:ln w="9525">
            <a:noFill/>
            <a:miter lim="800000"/>
            <a:headEnd/>
            <a:tailEnd/>
          </a:ln>
          <a:effectLst/>
        </p:spPr>
      </p:pic>
      <p:grpSp>
        <p:nvGrpSpPr>
          <p:cNvPr id="7" name="组合 6"/>
          <p:cNvGrpSpPr/>
          <p:nvPr/>
        </p:nvGrpSpPr>
        <p:grpSpPr>
          <a:xfrm>
            <a:off x="285720" y="1000108"/>
            <a:ext cx="8072494" cy="928150"/>
            <a:chOff x="285720" y="928670"/>
            <a:chExt cx="8072494" cy="928150"/>
          </a:xfrm>
        </p:grpSpPr>
        <p:pic>
          <p:nvPicPr>
            <p:cNvPr id="1029" name="Picture 5"/>
            <p:cNvPicPr>
              <a:picLocks noChangeAspect="1" noChangeArrowheads="1"/>
            </p:cNvPicPr>
            <p:nvPr/>
          </p:nvPicPr>
          <p:blipFill>
            <a:blip r:embed="rId5" cstate="print"/>
            <a:srcRect/>
            <a:stretch>
              <a:fillRect/>
            </a:stretch>
          </p:blipFill>
          <p:spPr bwMode="auto">
            <a:xfrm>
              <a:off x="357158" y="928670"/>
              <a:ext cx="8001056" cy="928150"/>
            </a:xfrm>
            <a:prstGeom prst="rect">
              <a:avLst/>
            </a:prstGeom>
            <a:solidFill>
              <a:schemeClr val="bg1"/>
            </a:solidFill>
            <a:ln w="9525">
              <a:solidFill>
                <a:schemeClr val="bg1"/>
              </a:solidFill>
              <a:miter lim="800000"/>
              <a:headEnd/>
              <a:tailEnd/>
            </a:ln>
            <a:effectLst/>
          </p:spPr>
        </p:pic>
        <p:sp>
          <p:nvSpPr>
            <p:cNvPr id="6" name="矩形 5"/>
            <p:cNvSpPr/>
            <p:nvPr/>
          </p:nvSpPr>
          <p:spPr>
            <a:xfrm>
              <a:off x="285720" y="928670"/>
              <a:ext cx="307183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1" name="Picture 7"/>
          <p:cNvPicPr>
            <a:picLocks noChangeAspect="1" noChangeArrowheads="1"/>
          </p:cNvPicPr>
          <p:nvPr/>
        </p:nvPicPr>
        <p:blipFill>
          <a:blip r:embed="rId6" cstate="print"/>
          <a:srcRect/>
          <a:stretch>
            <a:fillRect/>
          </a:stretch>
        </p:blipFill>
        <p:spPr bwMode="auto">
          <a:xfrm>
            <a:off x="5000628" y="3143248"/>
            <a:ext cx="3876675" cy="11049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cstate="print"/>
          <a:srcRect/>
          <a:stretch>
            <a:fillRect/>
          </a:stretch>
        </p:blipFill>
        <p:spPr bwMode="auto">
          <a:xfrm>
            <a:off x="4714876" y="4714884"/>
            <a:ext cx="3486150" cy="1143000"/>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cstate="print"/>
          <a:srcRect/>
          <a:stretch>
            <a:fillRect/>
          </a:stretch>
        </p:blipFill>
        <p:spPr bwMode="auto">
          <a:xfrm>
            <a:off x="5072066" y="4214818"/>
            <a:ext cx="1552575" cy="457200"/>
          </a:xfrm>
          <a:prstGeom prst="rect">
            <a:avLst/>
          </a:prstGeom>
          <a:noFill/>
          <a:ln w="9525">
            <a:noFill/>
            <a:miter lim="800000"/>
            <a:headEnd/>
            <a:tailEnd/>
          </a:ln>
          <a:effectLst/>
        </p:spPr>
      </p:pic>
      <p:sp>
        <p:nvSpPr>
          <p:cNvPr id="11" name="TextBox 10"/>
          <p:cNvSpPr txBox="1"/>
          <p:nvPr/>
        </p:nvSpPr>
        <p:spPr>
          <a:xfrm>
            <a:off x="4286248" y="1928802"/>
            <a:ext cx="4643470" cy="523220"/>
          </a:xfrm>
          <a:prstGeom prst="rect">
            <a:avLst/>
          </a:prstGeom>
          <a:noFill/>
        </p:spPr>
        <p:txBody>
          <a:bodyPr wrap="square" rtlCol="0">
            <a:spAutoFit/>
          </a:bodyPr>
          <a:lstStyle/>
          <a:p>
            <a:r>
              <a:rPr lang="zh-CN" altLang="en-US" sz="2800" dirty="0" smtClean="0"/>
              <a:t>中文书，第</a:t>
            </a:r>
            <a:r>
              <a:rPr lang="en-US" altLang="zh-CN" sz="2800" dirty="0" smtClean="0"/>
              <a:t>55</a:t>
            </a:r>
            <a:r>
              <a:rPr lang="zh-CN" altLang="en-US" sz="2800" dirty="0" smtClean="0"/>
              <a:t>页</a:t>
            </a:r>
            <a:endParaRPr lang="en-US" sz="2800" dirty="0"/>
          </a:p>
        </p:txBody>
      </p:sp>
      <p:sp>
        <p:nvSpPr>
          <p:cNvPr id="12" name="TextBox 11"/>
          <p:cNvSpPr txBox="1"/>
          <p:nvPr/>
        </p:nvSpPr>
        <p:spPr>
          <a:xfrm>
            <a:off x="1142976" y="3071810"/>
            <a:ext cx="3000396" cy="369332"/>
          </a:xfrm>
          <a:prstGeom prst="rect">
            <a:avLst/>
          </a:prstGeom>
          <a:noFill/>
        </p:spPr>
        <p:txBody>
          <a:bodyPr wrap="square" rtlCol="0">
            <a:spAutoFit/>
          </a:bodyPr>
          <a:lstStyle/>
          <a:p>
            <a:r>
              <a:rPr lang="zh-CN" altLang="en-US" b="1" dirty="0" smtClean="0"/>
              <a:t>圆锥平板粘度计</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714612" y="357166"/>
            <a:ext cx="3028950" cy="3810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43042" y="1214422"/>
            <a:ext cx="3810000" cy="3810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857356" y="1714488"/>
            <a:ext cx="2533650" cy="276225"/>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cstate="print"/>
          <a:srcRect/>
          <a:stretch>
            <a:fillRect/>
          </a:stretch>
        </p:blipFill>
        <p:spPr bwMode="auto">
          <a:xfrm>
            <a:off x="1857356" y="2214554"/>
            <a:ext cx="3514725" cy="3048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cstate="print"/>
          <a:srcRect/>
          <a:stretch>
            <a:fillRect/>
          </a:stretch>
        </p:blipFill>
        <p:spPr bwMode="auto">
          <a:xfrm>
            <a:off x="1785918" y="2714620"/>
            <a:ext cx="2790825" cy="333375"/>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cstate="print"/>
          <a:srcRect/>
          <a:stretch>
            <a:fillRect/>
          </a:stretch>
        </p:blipFill>
        <p:spPr bwMode="auto">
          <a:xfrm>
            <a:off x="1857356" y="3143248"/>
            <a:ext cx="3609975" cy="428625"/>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cstate="print"/>
          <a:srcRect/>
          <a:stretch>
            <a:fillRect/>
          </a:stretch>
        </p:blipFill>
        <p:spPr bwMode="auto">
          <a:xfrm>
            <a:off x="1785918" y="3643314"/>
            <a:ext cx="3905250" cy="371475"/>
          </a:xfrm>
          <a:prstGeom prst="rect">
            <a:avLst/>
          </a:prstGeom>
          <a:noFill/>
          <a:ln w="9525">
            <a:noFill/>
            <a:miter lim="800000"/>
            <a:headEnd/>
            <a:tailEnd/>
          </a:ln>
          <a:effectLst/>
        </p:spPr>
      </p:pic>
      <p:pic>
        <p:nvPicPr>
          <p:cNvPr id="6153" name="Picture 9"/>
          <p:cNvPicPr>
            <a:picLocks noChangeAspect="1" noChangeArrowheads="1"/>
          </p:cNvPicPr>
          <p:nvPr/>
        </p:nvPicPr>
        <p:blipFill>
          <a:blip r:embed="rId9" cstate="print"/>
          <a:srcRect/>
          <a:stretch>
            <a:fillRect/>
          </a:stretch>
        </p:blipFill>
        <p:spPr bwMode="auto">
          <a:xfrm>
            <a:off x="1785918" y="4071942"/>
            <a:ext cx="3657600" cy="409575"/>
          </a:xfrm>
          <a:prstGeom prst="rect">
            <a:avLst/>
          </a:prstGeom>
          <a:noFill/>
          <a:ln w="9525">
            <a:noFill/>
            <a:miter lim="800000"/>
            <a:headEnd/>
            <a:tailEnd/>
          </a:ln>
          <a:effectLst/>
        </p:spPr>
      </p:pic>
      <p:pic>
        <p:nvPicPr>
          <p:cNvPr id="6154" name="Picture 10"/>
          <p:cNvPicPr>
            <a:picLocks noChangeAspect="1" noChangeArrowheads="1"/>
          </p:cNvPicPr>
          <p:nvPr/>
        </p:nvPicPr>
        <p:blipFill>
          <a:blip r:embed="rId10" cstate="print"/>
          <a:srcRect/>
          <a:stretch>
            <a:fillRect/>
          </a:stretch>
        </p:blipFill>
        <p:spPr bwMode="auto">
          <a:xfrm>
            <a:off x="1857356" y="4572008"/>
            <a:ext cx="3524250" cy="36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14282" y="285728"/>
            <a:ext cx="4414299" cy="292895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857752" y="785794"/>
            <a:ext cx="2190750" cy="10858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4929190" y="1857364"/>
            <a:ext cx="2181225" cy="10287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28596" y="3714752"/>
            <a:ext cx="7600950" cy="2825750"/>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428596" y="3357562"/>
            <a:ext cx="2409825" cy="485775"/>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500034" y="6000768"/>
            <a:ext cx="1550161" cy="857232"/>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5929330"/>
            <a:ext cx="2014616" cy="928670"/>
          </a:xfrm>
          <a:prstGeom prst="rect">
            <a:avLst/>
          </a:prstGeom>
          <a:noFill/>
          <a:ln w="9525">
            <a:noFill/>
            <a:miter lim="800000"/>
            <a:headEnd/>
            <a:tailEnd/>
          </a:ln>
          <a:effectLst/>
        </p:spPr>
      </p:pic>
      <p:sp>
        <p:nvSpPr>
          <p:cNvPr id="9" name="TextBox 8"/>
          <p:cNvSpPr txBox="1"/>
          <p:nvPr/>
        </p:nvSpPr>
        <p:spPr>
          <a:xfrm>
            <a:off x="2143108" y="3786190"/>
            <a:ext cx="2143140" cy="646331"/>
          </a:xfrm>
          <a:prstGeom prst="rect">
            <a:avLst/>
          </a:prstGeom>
          <a:noFill/>
        </p:spPr>
        <p:txBody>
          <a:bodyPr wrap="square" rtlCol="0">
            <a:spAutoFit/>
          </a:bodyPr>
          <a:lstStyle/>
          <a:p>
            <a:r>
              <a:rPr lang="zh-CN" altLang="en-US" b="1" dirty="0" smtClean="0"/>
              <a:t>平行流室技术，中文书 第 </a:t>
            </a:r>
            <a:r>
              <a:rPr lang="en-US" altLang="zh-CN" b="1" dirty="0" smtClean="0"/>
              <a:t>149</a:t>
            </a:r>
            <a:r>
              <a:rPr lang="zh-CN" altLang="en-US" b="1" dirty="0" smtClean="0"/>
              <a:t>页</a:t>
            </a:r>
            <a:endParaRPr lang="en-US" b="1" dirty="0"/>
          </a:p>
        </p:txBody>
      </p:sp>
      <p:sp>
        <p:nvSpPr>
          <p:cNvPr id="10" name="TextBox 9"/>
          <p:cNvSpPr txBox="1"/>
          <p:nvPr/>
        </p:nvSpPr>
        <p:spPr>
          <a:xfrm>
            <a:off x="1214414" y="357166"/>
            <a:ext cx="2643206" cy="369332"/>
          </a:xfrm>
          <a:prstGeom prst="rect">
            <a:avLst/>
          </a:prstGeom>
          <a:noFill/>
        </p:spPr>
        <p:txBody>
          <a:bodyPr wrap="square" rtlCol="0">
            <a:spAutoFit/>
          </a:bodyPr>
          <a:lstStyle/>
          <a:p>
            <a:r>
              <a:rPr lang="zh-CN" altLang="en-US" dirty="0" smtClean="0"/>
              <a:t>共轴圆筒粘度计</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4686300" cy="4762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 y="642918"/>
            <a:ext cx="7105849" cy="642942"/>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285720" y="1428736"/>
            <a:ext cx="7042150" cy="45212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srcRect/>
          <a:stretch>
            <a:fillRect/>
          </a:stretch>
        </p:blipFill>
        <p:spPr bwMode="auto">
          <a:xfrm>
            <a:off x="285720" y="5949950"/>
            <a:ext cx="6851650" cy="908050"/>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857232"/>
            <a:ext cx="7219950" cy="533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0" y="285728"/>
            <a:ext cx="7740650" cy="254000"/>
          </a:xfrm>
          <a:prstGeom prst="rect">
            <a:avLst/>
          </a:prstGeom>
          <a:noFill/>
          <a:ln w="9525">
            <a:noFill/>
            <a:miter lim="800000"/>
            <a:headEnd/>
            <a:tailEnd/>
          </a:ln>
          <a:effectLst/>
        </p:spPr>
      </p:pic>
      <p:pic>
        <p:nvPicPr>
          <p:cNvPr id="4101" name="Picture 5" descr="Image result for endothelial cells"/>
          <p:cNvPicPr>
            <a:picLocks noChangeAspect="1" noChangeArrowheads="1"/>
          </p:cNvPicPr>
          <p:nvPr/>
        </p:nvPicPr>
        <p:blipFill>
          <a:blip r:embed="rId4" cstate="print"/>
          <a:srcRect/>
          <a:stretch>
            <a:fillRect/>
          </a:stretch>
        </p:blipFill>
        <p:spPr bwMode="auto">
          <a:xfrm>
            <a:off x="214282" y="1643050"/>
            <a:ext cx="3581291" cy="4171943"/>
          </a:xfrm>
          <a:prstGeom prst="rect">
            <a:avLst/>
          </a:prstGeom>
          <a:noFill/>
        </p:spPr>
      </p:pic>
      <p:pic>
        <p:nvPicPr>
          <p:cNvPr id="4103" name="Picture 7" descr="Image result for endothelial cells"/>
          <p:cNvPicPr>
            <a:picLocks noChangeAspect="1" noChangeArrowheads="1"/>
          </p:cNvPicPr>
          <p:nvPr/>
        </p:nvPicPr>
        <p:blipFill>
          <a:blip r:embed="rId5" cstate="print"/>
          <a:srcRect/>
          <a:stretch>
            <a:fillRect/>
          </a:stretch>
        </p:blipFill>
        <p:spPr bwMode="auto">
          <a:xfrm>
            <a:off x="3286116" y="1500174"/>
            <a:ext cx="5715000" cy="3990976"/>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1574800" y="5572140"/>
            <a:ext cx="7569200" cy="116205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285720" y="142852"/>
            <a:ext cx="7569200" cy="2514600"/>
          </a:xfrm>
          <a:prstGeom prst="rect">
            <a:avLst/>
          </a:prstGeom>
          <a:noFill/>
          <a:ln w="9525">
            <a:noFill/>
            <a:miter lim="800000"/>
            <a:headEnd/>
            <a:tailEnd/>
          </a:ln>
          <a:effectLst/>
        </p:spPr>
      </p:pic>
      <p:pic>
        <p:nvPicPr>
          <p:cNvPr id="98307" name="Picture 3"/>
          <p:cNvPicPr>
            <a:picLocks noChangeAspect="1" noChangeArrowheads="1"/>
          </p:cNvPicPr>
          <p:nvPr/>
        </p:nvPicPr>
        <p:blipFill>
          <a:blip r:embed="rId3" cstate="print"/>
          <a:srcRect/>
          <a:stretch>
            <a:fillRect/>
          </a:stretch>
        </p:blipFill>
        <p:spPr bwMode="auto">
          <a:xfrm>
            <a:off x="214282" y="2786058"/>
            <a:ext cx="7721600" cy="3035300"/>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a:stretch>
            <a:fillRect/>
          </a:stretch>
        </p:blipFill>
        <p:spPr bwMode="auto">
          <a:xfrm>
            <a:off x="285720" y="6072206"/>
            <a:ext cx="7499350" cy="603250"/>
          </a:xfrm>
          <a:prstGeom prst="rect">
            <a:avLst/>
          </a:prstGeom>
          <a:noFill/>
          <a:ln w="9525">
            <a:noFill/>
            <a:miter lim="800000"/>
            <a:headEnd/>
            <a:tailEnd/>
          </a:ln>
          <a:effectLst/>
        </p:spPr>
      </p:pic>
      <p:sp>
        <p:nvSpPr>
          <p:cNvPr id="5" name="矩形 4"/>
          <p:cNvSpPr/>
          <p:nvPr/>
        </p:nvSpPr>
        <p:spPr>
          <a:xfrm>
            <a:off x="7805172" y="6286520"/>
            <a:ext cx="1338828" cy="369332"/>
          </a:xfrm>
          <a:prstGeom prst="rect">
            <a:avLst/>
          </a:prstGeom>
        </p:spPr>
        <p:txBody>
          <a:bodyPr wrap="none">
            <a:spAutoFit/>
          </a:bodyPr>
          <a:lstStyle/>
          <a:p>
            <a:r>
              <a:rPr lang="zh-CN" altLang="en-US" dirty="0" smtClean="0"/>
              <a:t>前列腺环素</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01_122800.jpg"/>
          <p:cNvPicPr>
            <a:picLocks noChangeAspect="1"/>
          </p:cNvPicPr>
          <p:nvPr/>
        </p:nvPicPr>
        <p:blipFill>
          <a:blip r:embed="rId2" cstate="print"/>
          <a:stretch>
            <a:fillRect/>
          </a:stretch>
        </p:blipFill>
        <p:spPr>
          <a:xfrm>
            <a:off x="1214414" y="1000108"/>
            <a:ext cx="6665447" cy="5487437"/>
          </a:xfrm>
          <a:prstGeom prst="rect">
            <a:avLst/>
          </a:prstGeom>
        </p:spPr>
      </p:pic>
      <p:sp>
        <p:nvSpPr>
          <p:cNvPr id="3" name="TextBox 2"/>
          <p:cNvSpPr txBox="1"/>
          <p:nvPr/>
        </p:nvSpPr>
        <p:spPr>
          <a:xfrm>
            <a:off x="4143372" y="285728"/>
            <a:ext cx="4214842" cy="369332"/>
          </a:xfrm>
          <a:prstGeom prst="rect">
            <a:avLst/>
          </a:prstGeom>
          <a:noFill/>
        </p:spPr>
        <p:txBody>
          <a:bodyPr wrap="square" rtlCol="0">
            <a:spAutoFit/>
          </a:bodyPr>
          <a:lstStyle/>
          <a:p>
            <a:r>
              <a:rPr lang="en-US" dirty="0" smtClean="0"/>
              <a:t>P29</a:t>
            </a:r>
            <a:r>
              <a:rPr lang="en-US" altLang="zh-CN" dirty="0" smtClean="0"/>
              <a:t>0</a:t>
            </a:r>
            <a:r>
              <a:rPr lang="en-US" dirty="0" smtClean="0"/>
              <a:t>, </a:t>
            </a:r>
            <a:r>
              <a:rPr lang="zh-CN" altLang="en-US" dirty="0" smtClean="0"/>
              <a:t>中文书</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01_122859.jpg"/>
          <p:cNvPicPr>
            <a:picLocks noChangeAspect="1"/>
          </p:cNvPicPr>
          <p:nvPr/>
        </p:nvPicPr>
        <p:blipFill>
          <a:blip r:embed="rId2" cstate="print"/>
          <a:stretch>
            <a:fillRect/>
          </a:stretch>
        </p:blipFill>
        <p:spPr>
          <a:xfrm>
            <a:off x="0" y="2084731"/>
            <a:ext cx="9144000" cy="2688538"/>
          </a:xfrm>
          <a:prstGeom prst="rect">
            <a:avLst/>
          </a:prstGeom>
        </p:spPr>
      </p:pic>
      <p:sp>
        <p:nvSpPr>
          <p:cNvPr id="3" name="TextBox 2"/>
          <p:cNvSpPr txBox="1"/>
          <p:nvPr/>
        </p:nvSpPr>
        <p:spPr>
          <a:xfrm>
            <a:off x="2000232" y="5072074"/>
            <a:ext cx="4214842" cy="369332"/>
          </a:xfrm>
          <a:prstGeom prst="rect">
            <a:avLst/>
          </a:prstGeom>
          <a:noFill/>
        </p:spPr>
        <p:txBody>
          <a:bodyPr wrap="square" rtlCol="0">
            <a:spAutoFit/>
          </a:bodyPr>
          <a:lstStyle/>
          <a:p>
            <a:r>
              <a:rPr lang="en-US" dirty="0" smtClean="0"/>
              <a:t>P291, </a:t>
            </a:r>
            <a:r>
              <a:rPr lang="zh-CN" altLang="en-US" dirty="0" smtClean="0"/>
              <a:t>中文书</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3" name="Picture 5" descr="Image result for endothelial cells"/>
          <p:cNvPicPr>
            <a:picLocks noChangeAspect="1" noChangeArrowheads="1"/>
          </p:cNvPicPr>
          <p:nvPr/>
        </p:nvPicPr>
        <p:blipFill>
          <a:blip r:embed="rId2" cstate="print"/>
          <a:srcRect/>
          <a:stretch>
            <a:fillRect/>
          </a:stretch>
        </p:blipFill>
        <p:spPr bwMode="auto">
          <a:xfrm>
            <a:off x="0" y="1214422"/>
            <a:ext cx="4638572" cy="3952871"/>
          </a:xfrm>
          <a:prstGeom prst="rect">
            <a:avLst/>
          </a:prstGeom>
          <a:noFill/>
        </p:spPr>
      </p:pic>
      <p:pic>
        <p:nvPicPr>
          <p:cNvPr id="99335" name="Picture 7" descr="Related image"/>
          <p:cNvPicPr>
            <a:picLocks noChangeAspect="1" noChangeArrowheads="1"/>
          </p:cNvPicPr>
          <p:nvPr/>
        </p:nvPicPr>
        <p:blipFill>
          <a:blip r:embed="rId3" cstate="print"/>
          <a:srcRect/>
          <a:stretch>
            <a:fillRect/>
          </a:stretch>
        </p:blipFill>
        <p:spPr bwMode="auto">
          <a:xfrm>
            <a:off x="4627358" y="1643050"/>
            <a:ext cx="4264227" cy="2786082"/>
          </a:xfrm>
          <a:prstGeom prst="rect">
            <a:avLst/>
          </a:prstGeom>
          <a:noFill/>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1785918" y="214290"/>
            <a:ext cx="4643470" cy="2587163"/>
          </a:xfrm>
          <a:prstGeom prst="rect">
            <a:avLst/>
          </a:prstGeom>
          <a:noFill/>
          <a:ln w="9525">
            <a:noFill/>
            <a:miter lim="800000"/>
            <a:headEnd/>
            <a:tailEnd/>
          </a:ln>
          <a:effectLst/>
        </p:spPr>
      </p:pic>
      <p:pic>
        <p:nvPicPr>
          <p:cNvPr id="100355" name="Picture 3"/>
          <p:cNvPicPr>
            <a:picLocks noChangeAspect="1" noChangeArrowheads="1"/>
          </p:cNvPicPr>
          <p:nvPr/>
        </p:nvPicPr>
        <p:blipFill>
          <a:blip r:embed="rId3" cstate="print"/>
          <a:srcRect/>
          <a:stretch>
            <a:fillRect/>
          </a:stretch>
        </p:blipFill>
        <p:spPr bwMode="auto">
          <a:xfrm>
            <a:off x="428596" y="2500306"/>
            <a:ext cx="6280150" cy="2216150"/>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a:stretch>
            <a:fillRect/>
          </a:stretch>
        </p:blipFill>
        <p:spPr bwMode="auto">
          <a:xfrm>
            <a:off x="428596" y="4745290"/>
            <a:ext cx="6572296" cy="2112709"/>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cstate="print"/>
          <a:srcRect/>
          <a:stretch>
            <a:fillRect/>
          </a:stretch>
        </p:blipFill>
        <p:spPr bwMode="auto">
          <a:xfrm>
            <a:off x="714348" y="2000240"/>
            <a:ext cx="7500990" cy="4603151"/>
          </a:xfrm>
          <a:prstGeom prst="rect">
            <a:avLst/>
          </a:prstGeom>
          <a:noFill/>
          <a:ln w="9525">
            <a:noFill/>
            <a:miter lim="800000"/>
            <a:headEnd/>
            <a:tailEnd/>
          </a:ln>
          <a:effectLst/>
        </p:spPr>
      </p:pic>
      <p:pic>
        <p:nvPicPr>
          <p:cNvPr id="3" name="Picture 3"/>
          <p:cNvPicPr>
            <a:picLocks noChangeAspect="1" noChangeArrowheads="1"/>
          </p:cNvPicPr>
          <p:nvPr/>
        </p:nvPicPr>
        <p:blipFill>
          <a:blip r:embed="rId3" cstate="print"/>
          <a:srcRect/>
          <a:stretch>
            <a:fillRect/>
          </a:stretch>
        </p:blipFill>
        <p:spPr bwMode="auto">
          <a:xfrm>
            <a:off x="142844" y="500042"/>
            <a:ext cx="8448675" cy="1171575"/>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srcRect/>
          <a:stretch>
            <a:fillRect/>
          </a:stretch>
        </p:blipFill>
        <p:spPr bwMode="auto">
          <a:xfrm>
            <a:off x="285720" y="357166"/>
            <a:ext cx="8505825" cy="790575"/>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cstate="print"/>
          <a:srcRect/>
          <a:stretch>
            <a:fillRect/>
          </a:stretch>
        </p:blipFill>
        <p:spPr bwMode="auto">
          <a:xfrm>
            <a:off x="571472" y="1142984"/>
            <a:ext cx="7366000" cy="1854200"/>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cstate="print"/>
          <a:srcRect/>
          <a:stretch>
            <a:fillRect/>
          </a:stretch>
        </p:blipFill>
        <p:spPr bwMode="auto">
          <a:xfrm>
            <a:off x="142844" y="2857496"/>
            <a:ext cx="8534400" cy="876300"/>
          </a:xfrm>
          <a:prstGeom prst="rect">
            <a:avLst/>
          </a:prstGeom>
          <a:noFill/>
          <a:ln w="9525">
            <a:noFill/>
            <a:miter lim="800000"/>
            <a:headEnd/>
            <a:tailEnd/>
          </a:ln>
          <a:effectLst/>
        </p:spPr>
      </p:pic>
      <p:pic>
        <p:nvPicPr>
          <p:cNvPr id="103429" name="Picture 5"/>
          <p:cNvPicPr>
            <a:picLocks noChangeAspect="1" noChangeArrowheads="1"/>
          </p:cNvPicPr>
          <p:nvPr/>
        </p:nvPicPr>
        <p:blipFill>
          <a:blip r:embed="rId5" cstate="print"/>
          <a:srcRect/>
          <a:stretch>
            <a:fillRect/>
          </a:stretch>
        </p:blipFill>
        <p:spPr bwMode="auto">
          <a:xfrm>
            <a:off x="571472" y="4000504"/>
            <a:ext cx="7454900" cy="16256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050" y="2000240"/>
            <a:ext cx="9124950" cy="16383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 y="4572008"/>
            <a:ext cx="8925901" cy="2124078"/>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cstate="print"/>
          <a:srcRect/>
          <a:stretch>
            <a:fillRect/>
          </a:stretch>
        </p:blipFill>
        <p:spPr bwMode="auto">
          <a:xfrm>
            <a:off x="1500167" y="571480"/>
            <a:ext cx="5857916" cy="769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1" name="Picture 5"/>
          <p:cNvPicPr>
            <a:picLocks noChangeAspect="1" noChangeArrowheads="1"/>
          </p:cNvPicPr>
          <p:nvPr/>
        </p:nvPicPr>
        <p:blipFill>
          <a:blip r:embed="rId2" cstate="print"/>
          <a:srcRect/>
          <a:stretch>
            <a:fillRect/>
          </a:stretch>
        </p:blipFill>
        <p:spPr bwMode="auto">
          <a:xfrm>
            <a:off x="214281" y="142852"/>
            <a:ext cx="6713787" cy="2143140"/>
          </a:xfrm>
          <a:prstGeom prst="rect">
            <a:avLst/>
          </a:prstGeom>
          <a:noFill/>
          <a:ln w="9525">
            <a:noFill/>
            <a:miter lim="800000"/>
            <a:headEnd/>
            <a:tailEnd/>
          </a:ln>
          <a:effectLst/>
        </p:spPr>
      </p:pic>
      <p:pic>
        <p:nvPicPr>
          <p:cNvPr id="101382" name="Picture 6"/>
          <p:cNvPicPr>
            <a:picLocks noChangeAspect="1" noChangeArrowheads="1"/>
          </p:cNvPicPr>
          <p:nvPr/>
        </p:nvPicPr>
        <p:blipFill>
          <a:blip r:embed="rId3" cstate="print"/>
          <a:srcRect/>
          <a:stretch>
            <a:fillRect/>
          </a:stretch>
        </p:blipFill>
        <p:spPr bwMode="auto">
          <a:xfrm>
            <a:off x="285720" y="2357430"/>
            <a:ext cx="7974036" cy="4348976"/>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142844" y="142852"/>
            <a:ext cx="6102350" cy="2038350"/>
          </a:xfrm>
          <a:prstGeom prst="rect">
            <a:avLst/>
          </a:prstGeom>
          <a:noFill/>
          <a:ln w="9525">
            <a:noFill/>
            <a:miter lim="800000"/>
            <a:headEnd/>
            <a:tailEnd/>
          </a:ln>
          <a:effectLst/>
        </p:spPr>
      </p:pic>
      <p:pic>
        <p:nvPicPr>
          <p:cNvPr id="104451" name="Picture 3"/>
          <p:cNvPicPr>
            <a:picLocks noChangeAspect="1" noChangeArrowheads="1"/>
          </p:cNvPicPr>
          <p:nvPr/>
        </p:nvPicPr>
        <p:blipFill>
          <a:blip r:embed="rId3" cstate="print"/>
          <a:srcRect/>
          <a:stretch>
            <a:fillRect/>
          </a:stretch>
        </p:blipFill>
        <p:spPr bwMode="auto">
          <a:xfrm>
            <a:off x="428596" y="2143116"/>
            <a:ext cx="5929354" cy="335280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6215074" y="1285860"/>
            <a:ext cx="2786082" cy="1675068"/>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cstate="print"/>
          <a:srcRect/>
          <a:stretch>
            <a:fillRect/>
          </a:stretch>
        </p:blipFill>
        <p:spPr bwMode="auto">
          <a:xfrm>
            <a:off x="0" y="285728"/>
            <a:ext cx="7000924" cy="951811"/>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3" cstate="print"/>
          <a:srcRect/>
          <a:stretch>
            <a:fillRect/>
          </a:stretch>
        </p:blipFill>
        <p:spPr bwMode="auto">
          <a:xfrm>
            <a:off x="5214942" y="1000108"/>
            <a:ext cx="3869364" cy="2857520"/>
          </a:xfrm>
          <a:prstGeom prst="rect">
            <a:avLst/>
          </a:prstGeom>
          <a:noFill/>
          <a:ln w="9525">
            <a:noFill/>
            <a:miter lim="800000"/>
            <a:headEnd/>
            <a:tailEnd/>
          </a:ln>
          <a:effectLst/>
        </p:spPr>
      </p:pic>
      <p:pic>
        <p:nvPicPr>
          <p:cNvPr id="105476" name="Picture 4"/>
          <p:cNvPicPr>
            <a:picLocks noChangeAspect="1" noChangeArrowheads="1"/>
          </p:cNvPicPr>
          <p:nvPr/>
        </p:nvPicPr>
        <p:blipFill>
          <a:blip r:embed="rId4" cstate="print"/>
          <a:srcRect/>
          <a:stretch>
            <a:fillRect/>
          </a:stretch>
        </p:blipFill>
        <p:spPr bwMode="auto">
          <a:xfrm>
            <a:off x="214282" y="1285860"/>
            <a:ext cx="4993527" cy="3171833"/>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cstate="print"/>
          <a:srcRect/>
          <a:stretch>
            <a:fillRect/>
          </a:stretch>
        </p:blipFill>
        <p:spPr bwMode="auto">
          <a:xfrm>
            <a:off x="357158" y="1714488"/>
            <a:ext cx="7358114" cy="2410141"/>
          </a:xfrm>
          <a:prstGeom prst="rect">
            <a:avLst/>
          </a:prstGeom>
          <a:noFill/>
          <a:ln w="9525">
            <a:noFill/>
            <a:miter lim="800000"/>
            <a:headEnd/>
            <a:tailEnd/>
          </a:ln>
          <a:effectLst/>
        </p:spPr>
      </p:pic>
      <p:pic>
        <p:nvPicPr>
          <p:cNvPr id="106499" name="Picture 3"/>
          <p:cNvPicPr>
            <a:picLocks noChangeAspect="1" noChangeArrowheads="1"/>
          </p:cNvPicPr>
          <p:nvPr/>
        </p:nvPicPr>
        <p:blipFill>
          <a:blip r:embed="rId3" cstate="print"/>
          <a:srcRect/>
          <a:stretch>
            <a:fillRect/>
          </a:stretch>
        </p:blipFill>
        <p:spPr bwMode="auto">
          <a:xfrm>
            <a:off x="285720" y="500042"/>
            <a:ext cx="8201025" cy="971550"/>
          </a:xfrm>
          <a:prstGeom prst="rect">
            <a:avLst/>
          </a:prstGeom>
          <a:noFill/>
          <a:ln w="9525">
            <a:noFill/>
            <a:miter lim="800000"/>
            <a:headEnd/>
            <a:tailEnd/>
          </a:ln>
          <a:effectLst/>
        </p:spPr>
      </p:pic>
      <p:sp>
        <p:nvSpPr>
          <p:cNvPr id="4" name="TextBox 3"/>
          <p:cNvSpPr txBox="1"/>
          <p:nvPr/>
        </p:nvSpPr>
        <p:spPr>
          <a:xfrm>
            <a:off x="857224" y="4357694"/>
            <a:ext cx="7858180" cy="2585323"/>
          </a:xfrm>
          <a:prstGeom prst="rect">
            <a:avLst/>
          </a:prstGeom>
          <a:noFill/>
        </p:spPr>
        <p:txBody>
          <a:bodyPr wrap="square" rtlCol="0">
            <a:spAutoFit/>
          </a:bodyPr>
          <a:lstStyle/>
          <a:p>
            <a:r>
              <a:rPr lang="zh-CN" altLang="en-US" sz="3600" dirty="0" smtClean="0"/>
              <a:t>第二章作业题</a:t>
            </a:r>
            <a:endParaRPr lang="en-US" altLang="zh-CN" sz="3600" dirty="0" smtClean="0"/>
          </a:p>
          <a:p>
            <a:pPr marL="342900" indent="-342900">
              <a:buAutoNum type="arabicPeriod"/>
            </a:pPr>
            <a:r>
              <a:rPr lang="zh-CN" altLang="en-US" sz="3600" dirty="0" smtClean="0"/>
              <a:t>活体或生命体的五个特征</a:t>
            </a:r>
            <a:r>
              <a:rPr lang="en-US" altLang="zh-CN" sz="3600" dirty="0" smtClean="0"/>
              <a:t>.</a:t>
            </a:r>
          </a:p>
          <a:p>
            <a:pPr marL="342900" indent="-342900">
              <a:buAutoNum type="arabicPeriod"/>
            </a:pPr>
            <a:r>
              <a:rPr lang="zh-CN" altLang="en-US" sz="3600" dirty="0" smtClean="0"/>
              <a:t>血液流动对于上皮细胞的三个影响</a:t>
            </a:r>
            <a:endParaRPr lang="en-US" altLang="zh-CN" sz="3600" dirty="0" smtClean="0"/>
          </a:p>
          <a:p>
            <a:pPr marL="342900" indent="-342900">
              <a:buAutoNum type="arabicPeriod"/>
            </a:pPr>
            <a:r>
              <a:rPr lang="en-US" altLang="zh-CN" sz="3600" dirty="0" smtClean="0"/>
              <a:t>   2.5 a </a:t>
            </a:r>
            <a:r>
              <a:rPr lang="zh-CN" altLang="en-US" sz="3600" dirty="0" smtClean="0"/>
              <a:t>和 </a:t>
            </a:r>
            <a:r>
              <a:rPr lang="en-US" altLang="zh-CN" sz="3600" dirty="0" smtClean="0"/>
              <a:t>2.5 b; 2.11 a</a:t>
            </a:r>
          </a:p>
          <a:p>
            <a:pPr marL="342900" indent="-342900">
              <a:buAutoNum type="arabicPeriod"/>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85720" y="428604"/>
            <a:ext cx="8721099" cy="3427428"/>
          </a:xfrm>
          <a:prstGeom prst="rect">
            <a:avLst/>
          </a:prstGeom>
          <a:noFill/>
          <a:ln w="9525">
            <a:noFill/>
            <a:miter lim="800000"/>
            <a:headEnd/>
            <a:tailEnd/>
          </a:ln>
          <a:effectLst/>
        </p:spPr>
      </p:pic>
      <p:pic>
        <p:nvPicPr>
          <p:cNvPr id="2052" name="Picture 4" descr="Image result for cell membrane"/>
          <p:cNvPicPr>
            <a:picLocks noChangeAspect="1" noChangeArrowheads="1"/>
          </p:cNvPicPr>
          <p:nvPr/>
        </p:nvPicPr>
        <p:blipFill>
          <a:blip r:embed="rId3" cstate="print"/>
          <a:srcRect/>
          <a:stretch>
            <a:fillRect/>
          </a:stretch>
        </p:blipFill>
        <p:spPr bwMode="auto">
          <a:xfrm>
            <a:off x="4143372" y="3619477"/>
            <a:ext cx="4857784" cy="3238523"/>
          </a:xfrm>
          <a:prstGeom prst="rect">
            <a:avLst/>
          </a:prstGeom>
          <a:noFill/>
        </p:spPr>
      </p:pic>
      <p:pic>
        <p:nvPicPr>
          <p:cNvPr id="2054" name="Picture 6" descr="Related image"/>
          <p:cNvPicPr>
            <a:picLocks noChangeAspect="1" noChangeArrowheads="1"/>
          </p:cNvPicPr>
          <p:nvPr/>
        </p:nvPicPr>
        <p:blipFill>
          <a:blip r:embed="rId4" cstate="print"/>
          <a:srcRect/>
          <a:stretch>
            <a:fillRect/>
          </a:stretch>
        </p:blipFill>
        <p:spPr bwMode="auto">
          <a:xfrm>
            <a:off x="142844" y="4357694"/>
            <a:ext cx="3810000" cy="208597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152400" y="571480"/>
            <a:ext cx="8991600" cy="695325"/>
          </a:xfrm>
          <a:prstGeom prst="rect">
            <a:avLst/>
          </a:prstGeom>
          <a:noFill/>
          <a:ln w="9525">
            <a:noFill/>
            <a:miter lim="800000"/>
            <a:headEnd/>
            <a:tailEnd/>
          </a:ln>
          <a:effectLst/>
        </p:spPr>
      </p:pic>
      <p:pic>
        <p:nvPicPr>
          <p:cNvPr id="15365" name="Picture 5" descr="Image result for cytoskeleton"/>
          <p:cNvPicPr>
            <a:picLocks noChangeAspect="1" noChangeArrowheads="1"/>
          </p:cNvPicPr>
          <p:nvPr/>
        </p:nvPicPr>
        <p:blipFill>
          <a:blip r:embed="rId3" cstate="print"/>
          <a:srcRect/>
          <a:stretch>
            <a:fillRect/>
          </a:stretch>
        </p:blipFill>
        <p:spPr bwMode="auto">
          <a:xfrm>
            <a:off x="142844" y="2928934"/>
            <a:ext cx="4166725" cy="3121818"/>
          </a:xfrm>
          <a:prstGeom prst="rect">
            <a:avLst/>
          </a:prstGeom>
          <a:noFill/>
        </p:spPr>
      </p:pic>
      <p:pic>
        <p:nvPicPr>
          <p:cNvPr id="15366" name="Picture 6"/>
          <p:cNvPicPr>
            <a:picLocks noChangeAspect="1" noChangeArrowheads="1"/>
          </p:cNvPicPr>
          <p:nvPr/>
        </p:nvPicPr>
        <p:blipFill>
          <a:blip r:embed="rId4" cstate="print"/>
          <a:srcRect/>
          <a:stretch>
            <a:fillRect/>
          </a:stretch>
        </p:blipFill>
        <p:spPr bwMode="auto">
          <a:xfrm>
            <a:off x="57150" y="1357298"/>
            <a:ext cx="9086850" cy="1000125"/>
          </a:xfrm>
          <a:prstGeom prst="rect">
            <a:avLst/>
          </a:prstGeom>
          <a:noFill/>
          <a:ln w="9525">
            <a:noFill/>
            <a:miter lim="800000"/>
            <a:headEnd/>
            <a:tailEnd/>
          </a:ln>
          <a:effectLst/>
        </p:spPr>
      </p:pic>
      <p:pic>
        <p:nvPicPr>
          <p:cNvPr id="15368" name="Picture 8" descr="Related image"/>
          <p:cNvPicPr>
            <a:picLocks noChangeAspect="1" noChangeArrowheads="1"/>
          </p:cNvPicPr>
          <p:nvPr/>
        </p:nvPicPr>
        <p:blipFill>
          <a:blip r:embed="rId5" cstate="print"/>
          <a:srcRect/>
          <a:stretch>
            <a:fillRect/>
          </a:stretch>
        </p:blipFill>
        <p:spPr bwMode="auto">
          <a:xfrm>
            <a:off x="4429123" y="3071810"/>
            <a:ext cx="4566079" cy="278608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104775" y="357166"/>
            <a:ext cx="9039225" cy="1076325"/>
          </a:xfrm>
          <a:prstGeom prst="rect">
            <a:avLst/>
          </a:prstGeom>
          <a:noFill/>
          <a:ln w="9525">
            <a:noFill/>
            <a:miter lim="800000"/>
            <a:headEnd/>
            <a:tailEnd/>
          </a:ln>
          <a:effectLst/>
        </p:spPr>
      </p:pic>
      <p:pic>
        <p:nvPicPr>
          <p:cNvPr id="16388" name="Picture 4" descr="Image result for mitochondria"/>
          <p:cNvPicPr>
            <a:picLocks noChangeAspect="1" noChangeArrowheads="1"/>
          </p:cNvPicPr>
          <p:nvPr/>
        </p:nvPicPr>
        <p:blipFill>
          <a:blip r:embed="rId4" cstate="print"/>
          <a:srcRect/>
          <a:stretch>
            <a:fillRect/>
          </a:stretch>
        </p:blipFill>
        <p:spPr bwMode="auto">
          <a:xfrm>
            <a:off x="500034" y="1785926"/>
            <a:ext cx="3143272" cy="3313180"/>
          </a:xfrm>
          <a:prstGeom prst="rect">
            <a:avLst/>
          </a:prstGeom>
          <a:noFill/>
        </p:spPr>
      </p:pic>
      <p:pic>
        <p:nvPicPr>
          <p:cNvPr id="5" name="How Mitochondria Create Energy-22.mp4">
            <a:hlinkClick r:id="" action="ppaction://media"/>
          </p:cNvPr>
          <p:cNvPicPr>
            <a:picLocks noRot="1" noChangeAspect="1"/>
          </p:cNvPicPr>
          <p:nvPr>
            <a:videoFile r:link="rId1"/>
          </p:nvPr>
        </p:nvPicPr>
        <p:blipFill>
          <a:blip r:embed="rId5" cstate="print"/>
          <a:stretch>
            <a:fillRect/>
          </a:stretch>
        </p:blipFill>
        <p:spPr>
          <a:xfrm>
            <a:off x="3643306" y="1785926"/>
            <a:ext cx="5334037" cy="400052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7544474732&amp;di=25811a2b1804f6989ed73aa575387af9&amp;imgtype=0&amp;src=http%3A%2F%2Fp.ananas.chaoxing.com%2Fstar3%2Forigin%2F167a96bb245c09fdf5fda41ed1b86a04.png"/>
          <p:cNvPicPr>
            <a:picLocks noChangeAspect="1" noChangeArrowheads="1"/>
          </p:cNvPicPr>
          <p:nvPr/>
        </p:nvPicPr>
        <p:blipFill>
          <a:blip r:embed="rId2" cstate="print"/>
          <a:srcRect/>
          <a:stretch>
            <a:fillRect/>
          </a:stretch>
        </p:blipFill>
        <p:spPr bwMode="auto">
          <a:xfrm>
            <a:off x="642910" y="1428736"/>
            <a:ext cx="7448550" cy="4448175"/>
          </a:xfrm>
          <a:prstGeom prst="rect">
            <a:avLst/>
          </a:prstGeom>
          <a:noFill/>
        </p:spPr>
      </p:pic>
      <p:sp>
        <p:nvSpPr>
          <p:cNvPr id="4" name="矩形 3"/>
          <p:cNvSpPr/>
          <p:nvPr/>
        </p:nvSpPr>
        <p:spPr>
          <a:xfrm>
            <a:off x="3428992" y="428604"/>
            <a:ext cx="1723549" cy="707886"/>
          </a:xfrm>
          <a:prstGeom prst="rect">
            <a:avLst/>
          </a:prstGeom>
        </p:spPr>
        <p:txBody>
          <a:bodyPr wrap="none">
            <a:spAutoFit/>
          </a:bodyPr>
          <a:lstStyle/>
          <a:p>
            <a:r>
              <a:rPr lang="zh-CN" altLang="en-US" sz="4000" i="1" dirty="0" smtClean="0"/>
              <a:t>呼吸链</a:t>
            </a:r>
            <a:endParaRPr lang="en-US" sz="4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285720" y="214290"/>
            <a:ext cx="8312728" cy="1928826"/>
          </a:xfrm>
          <a:prstGeom prst="rect">
            <a:avLst/>
          </a:prstGeom>
          <a:noFill/>
          <a:ln w="9525">
            <a:noFill/>
            <a:miter lim="800000"/>
            <a:headEnd/>
            <a:tailEnd/>
          </a:ln>
          <a:effectLst/>
        </p:spPr>
      </p:pic>
      <p:pic>
        <p:nvPicPr>
          <p:cNvPr id="17412" name="Picture 4" descr="Image result for nucleus"/>
          <p:cNvPicPr>
            <a:picLocks noChangeAspect="1" noChangeArrowheads="1"/>
          </p:cNvPicPr>
          <p:nvPr/>
        </p:nvPicPr>
        <p:blipFill>
          <a:blip r:embed="rId3" cstate="print"/>
          <a:srcRect/>
          <a:stretch>
            <a:fillRect/>
          </a:stretch>
        </p:blipFill>
        <p:spPr bwMode="auto">
          <a:xfrm>
            <a:off x="4929189" y="2857495"/>
            <a:ext cx="4105174" cy="3357587"/>
          </a:xfrm>
          <a:prstGeom prst="rect">
            <a:avLst/>
          </a:prstGeom>
          <a:noFill/>
        </p:spPr>
      </p:pic>
      <p:pic>
        <p:nvPicPr>
          <p:cNvPr id="17415" name="Picture 7" descr="Image result for nucleus"/>
          <p:cNvPicPr>
            <a:picLocks noChangeAspect="1" noChangeArrowheads="1"/>
          </p:cNvPicPr>
          <p:nvPr/>
        </p:nvPicPr>
        <p:blipFill>
          <a:blip r:embed="rId4" cstate="print"/>
          <a:srcRect/>
          <a:stretch>
            <a:fillRect/>
          </a:stretch>
        </p:blipFill>
        <p:spPr bwMode="auto">
          <a:xfrm>
            <a:off x="0" y="2571744"/>
            <a:ext cx="5181600" cy="349567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ss0.bdstatic.com/94o3dSag_xI4khGkpoWK1HF6hhy/baike/crop%3D0%2C13%2C558%2C368%3Bc0%3Dbaike80%2C5%2C5%2C80%2C26/sign=6b3cc37dba119313d30ca5f0580820e6/4a36acaf2edda3cc44a6b59f09e93901203f92ca.jpg"/>
          <p:cNvPicPr>
            <a:picLocks noChangeAspect="1" noChangeArrowheads="1"/>
          </p:cNvPicPr>
          <p:nvPr/>
        </p:nvPicPr>
        <p:blipFill>
          <a:blip r:embed="rId2" cstate="print"/>
          <a:srcRect/>
          <a:stretch>
            <a:fillRect/>
          </a:stretch>
        </p:blipFill>
        <p:spPr bwMode="auto">
          <a:xfrm>
            <a:off x="1643042" y="1428736"/>
            <a:ext cx="4773341" cy="3148010"/>
          </a:xfrm>
          <a:prstGeom prst="rect">
            <a:avLst/>
          </a:prstGeom>
          <a:noFill/>
        </p:spPr>
      </p:pic>
      <p:sp>
        <p:nvSpPr>
          <p:cNvPr id="5" name="TextBox 4"/>
          <p:cNvSpPr txBox="1"/>
          <p:nvPr/>
        </p:nvSpPr>
        <p:spPr>
          <a:xfrm>
            <a:off x="928662" y="4786322"/>
            <a:ext cx="6286544" cy="1200329"/>
          </a:xfrm>
          <a:prstGeom prst="rect">
            <a:avLst/>
          </a:prstGeom>
          <a:noFill/>
        </p:spPr>
        <p:txBody>
          <a:bodyPr wrap="square" rtlCol="0">
            <a:spAutoFit/>
          </a:bodyPr>
          <a:lstStyle/>
          <a:p>
            <a:r>
              <a:rPr lang="en-US" dirty="0" smtClean="0">
                <a:hlinkClick r:id="rId3"/>
              </a:rPr>
              <a:t>https://baike.baidu.com/pic/%E5%BC%A7%E6%97%8B%E7%90%83/6241424/0/9d82d158ccbf6c81582bd460b93eb13533fa401e?fr=lemma&amp;ct=single#aid=0&amp;pic=9d82d158ccbf6c81582bd460b93eb13533fa401e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285720" y="285728"/>
            <a:ext cx="8572560" cy="5122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600075" y="161925"/>
            <a:ext cx="7943850" cy="6534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ology - Cell Structure-137+140.mp4">
            <a:hlinkClick r:id="" action="ppaction://media"/>
          </p:cNvPr>
          <p:cNvPicPr>
            <a:picLocks noRot="1" noChangeAspect="1"/>
          </p:cNvPicPr>
          <p:nvPr>
            <a:videoFile r:link="rId1"/>
          </p:nvPr>
        </p:nvPicPr>
        <p:blipFill>
          <a:blip r:embed="rId3" cstate="print"/>
          <a:stretch>
            <a:fillRect/>
          </a:stretch>
        </p:blipFill>
        <p:spPr>
          <a:xfrm>
            <a:off x="1000100" y="642918"/>
            <a:ext cx="7143800" cy="53578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14282" y="214290"/>
            <a:ext cx="8795804" cy="2571768"/>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214282" y="2714620"/>
            <a:ext cx="8501090" cy="1385561"/>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214282" y="4286256"/>
            <a:ext cx="8477278" cy="2445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500297" y="357166"/>
            <a:ext cx="4167217" cy="35719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285720" y="1000108"/>
            <a:ext cx="8258201" cy="215731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cstate="print"/>
          <a:srcRect/>
          <a:stretch>
            <a:fillRect/>
          </a:stretch>
        </p:blipFill>
        <p:spPr bwMode="auto">
          <a:xfrm>
            <a:off x="214282" y="3429000"/>
            <a:ext cx="8419065" cy="12858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428596" y="428604"/>
            <a:ext cx="8197964" cy="3357586"/>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cstate="print"/>
          <a:srcRect/>
          <a:stretch>
            <a:fillRect/>
          </a:stretch>
        </p:blipFill>
        <p:spPr bwMode="auto">
          <a:xfrm>
            <a:off x="5357818" y="4214818"/>
            <a:ext cx="3618937" cy="2500663"/>
          </a:xfrm>
          <a:prstGeom prst="rect">
            <a:avLst/>
          </a:prstGeom>
          <a:noFill/>
          <a:ln w="9525">
            <a:solidFill>
              <a:srgbClr val="7030A0"/>
            </a:solidFill>
            <a:miter lim="800000"/>
            <a:headEnd/>
            <a:tailEnd/>
          </a:ln>
          <a:effectLst/>
        </p:spPr>
      </p:pic>
      <p:pic>
        <p:nvPicPr>
          <p:cNvPr id="7174" name="Picture 6"/>
          <p:cNvPicPr>
            <a:picLocks noChangeAspect="1" noChangeArrowheads="1"/>
          </p:cNvPicPr>
          <p:nvPr/>
        </p:nvPicPr>
        <p:blipFill>
          <a:blip r:embed="rId4" cstate="print"/>
          <a:srcRect/>
          <a:stretch>
            <a:fillRect/>
          </a:stretch>
        </p:blipFill>
        <p:spPr bwMode="auto">
          <a:xfrm>
            <a:off x="428596" y="4286256"/>
            <a:ext cx="4649114" cy="2143140"/>
          </a:xfrm>
          <a:prstGeom prst="rect">
            <a:avLst/>
          </a:prstGeom>
          <a:noFill/>
          <a:ln w="9525">
            <a:solidFill>
              <a:srgbClr val="0070C0"/>
            </a:solidFill>
            <a:miter lim="800000"/>
            <a:headEnd/>
            <a:tailEnd/>
          </a:ln>
          <a:effectLst/>
        </p:spPr>
      </p:pic>
      <p:sp>
        <p:nvSpPr>
          <p:cNvPr id="5" name="矩形 4"/>
          <p:cNvSpPr/>
          <p:nvPr/>
        </p:nvSpPr>
        <p:spPr>
          <a:xfrm>
            <a:off x="6357950" y="2428868"/>
            <a:ext cx="1247457" cy="369332"/>
          </a:xfrm>
          <a:prstGeom prst="rect">
            <a:avLst/>
          </a:prstGeom>
        </p:spPr>
        <p:txBody>
          <a:bodyPr wrap="none">
            <a:spAutoFit/>
          </a:bodyPr>
          <a:lstStyle/>
          <a:p>
            <a:r>
              <a:rPr lang="en-US" dirty="0" smtClean="0"/>
              <a:t>[</a:t>
            </a:r>
            <a:r>
              <a:rPr lang="en-US" dirty="0" err="1" smtClean="0"/>
              <a:t>ə'denəsɪn</a:t>
            </a:r>
            <a:r>
              <a:rPr lang="en-US" dirty="0" smtClean="0"/>
              <a: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143108" y="214290"/>
            <a:ext cx="4686300" cy="46672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0" y="857232"/>
            <a:ext cx="8572528" cy="1542338"/>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0" y="2500306"/>
            <a:ext cx="8725964" cy="1714512"/>
          </a:xfrm>
          <a:prstGeom prst="rect">
            <a:avLst/>
          </a:prstGeom>
          <a:noFill/>
          <a:ln w="9525">
            <a:noFill/>
            <a:miter lim="800000"/>
            <a:headEnd/>
            <a:tailEnd/>
          </a:ln>
          <a:effectLst/>
        </p:spPr>
      </p:pic>
      <p:pic>
        <p:nvPicPr>
          <p:cNvPr id="77826" name="Picture 2" descr="Image result for cytoskeleton"/>
          <p:cNvPicPr>
            <a:picLocks noChangeAspect="1" noChangeArrowheads="1"/>
          </p:cNvPicPr>
          <p:nvPr/>
        </p:nvPicPr>
        <p:blipFill>
          <a:blip r:embed="rId5" cstate="print"/>
          <a:srcRect/>
          <a:stretch>
            <a:fillRect/>
          </a:stretch>
        </p:blipFill>
        <p:spPr bwMode="auto">
          <a:xfrm>
            <a:off x="2285984" y="4143380"/>
            <a:ext cx="3643338" cy="2735360"/>
          </a:xfrm>
          <a:prstGeom prst="rect">
            <a:avLst/>
          </a:prstGeom>
          <a:noFill/>
        </p:spPr>
      </p:pic>
      <p:sp>
        <p:nvSpPr>
          <p:cNvPr id="6" name="TextBox 5"/>
          <p:cNvSpPr txBox="1"/>
          <p:nvPr/>
        </p:nvSpPr>
        <p:spPr>
          <a:xfrm>
            <a:off x="6143636" y="4429132"/>
            <a:ext cx="3000364" cy="923330"/>
          </a:xfrm>
          <a:prstGeom prst="rect">
            <a:avLst/>
          </a:prstGeom>
          <a:noFill/>
        </p:spPr>
        <p:txBody>
          <a:bodyPr wrap="square" rtlCol="0">
            <a:spAutoFit/>
          </a:bodyPr>
          <a:lstStyle/>
          <a:p>
            <a:r>
              <a:rPr lang="zh-CN" altLang="en-US" dirty="0" smtClean="0"/>
              <a:t>微丝、肌动蛋白丝</a:t>
            </a:r>
            <a:endParaRPr lang="en-US" altLang="zh-CN" dirty="0" smtClean="0"/>
          </a:p>
          <a:p>
            <a:r>
              <a:rPr lang="zh-CN" altLang="en-US" dirty="0" smtClean="0"/>
              <a:t>微管</a:t>
            </a:r>
            <a:endParaRPr lang="en-US" altLang="zh-CN" dirty="0" smtClean="0"/>
          </a:p>
          <a:p>
            <a:r>
              <a:rPr lang="zh-CN" altLang="en-US" dirty="0" smtClean="0"/>
              <a:t>中间丝</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13_100518.jpg"/>
          <p:cNvPicPr>
            <a:picLocks noChangeAspect="1"/>
          </p:cNvPicPr>
          <p:nvPr/>
        </p:nvPicPr>
        <p:blipFill>
          <a:blip r:embed="rId2" cstate="print"/>
          <a:stretch>
            <a:fillRect/>
          </a:stretch>
        </p:blipFill>
        <p:spPr>
          <a:xfrm>
            <a:off x="500034" y="428604"/>
            <a:ext cx="3357586" cy="5956066"/>
          </a:xfrm>
          <a:prstGeom prst="rect">
            <a:avLst/>
          </a:prstGeom>
        </p:spPr>
      </p:pic>
      <p:pic>
        <p:nvPicPr>
          <p:cNvPr id="3" name="图片 2" descr="IMG_20190313_100528.jpg"/>
          <p:cNvPicPr>
            <a:picLocks noChangeAspect="1"/>
          </p:cNvPicPr>
          <p:nvPr/>
        </p:nvPicPr>
        <p:blipFill>
          <a:blip r:embed="rId3" cstate="print"/>
          <a:stretch>
            <a:fillRect/>
          </a:stretch>
        </p:blipFill>
        <p:spPr>
          <a:xfrm>
            <a:off x="4429124" y="357166"/>
            <a:ext cx="3503600" cy="621508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14282" y="214290"/>
            <a:ext cx="3152775" cy="342900"/>
          </a:xfrm>
          <a:prstGeom prst="rect">
            <a:avLst/>
          </a:prstGeom>
          <a:noFill/>
          <a:ln w="9525">
            <a:noFill/>
            <a:miter lim="800000"/>
            <a:headEnd/>
            <a:tailEnd/>
          </a:ln>
          <a:effectLst/>
        </p:spPr>
      </p:pic>
      <p:pic>
        <p:nvPicPr>
          <p:cNvPr id="9221" name="Picture 5" descr="Image result for actin filaments"/>
          <p:cNvPicPr>
            <a:picLocks noChangeAspect="1" noChangeArrowheads="1"/>
          </p:cNvPicPr>
          <p:nvPr/>
        </p:nvPicPr>
        <p:blipFill>
          <a:blip r:embed="rId3" cstate="print"/>
          <a:srcRect/>
          <a:stretch>
            <a:fillRect/>
          </a:stretch>
        </p:blipFill>
        <p:spPr bwMode="auto">
          <a:xfrm>
            <a:off x="1285852" y="1571612"/>
            <a:ext cx="5857916" cy="2708736"/>
          </a:xfrm>
          <a:prstGeom prst="rect">
            <a:avLst/>
          </a:prstGeom>
          <a:noFill/>
        </p:spPr>
      </p:pic>
      <p:pic>
        <p:nvPicPr>
          <p:cNvPr id="9222" name="Picture 6"/>
          <p:cNvPicPr>
            <a:picLocks noChangeAspect="1" noChangeArrowheads="1"/>
          </p:cNvPicPr>
          <p:nvPr/>
        </p:nvPicPr>
        <p:blipFill>
          <a:blip r:embed="rId4" cstate="print"/>
          <a:srcRect/>
          <a:stretch>
            <a:fillRect/>
          </a:stretch>
        </p:blipFill>
        <p:spPr bwMode="auto">
          <a:xfrm>
            <a:off x="214282" y="857232"/>
            <a:ext cx="7715304" cy="606373"/>
          </a:xfrm>
          <a:prstGeom prst="rect">
            <a:avLst/>
          </a:prstGeom>
          <a:noFill/>
          <a:ln w="9525">
            <a:noFill/>
            <a:miter lim="800000"/>
            <a:headEnd/>
            <a:tailEnd/>
          </a:ln>
          <a:effectLst/>
        </p:spPr>
      </p:pic>
      <p:pic>
        <p:nvPicPr>
          <p:cNvPr id="9223" name="Picture 7"/>
          <p:cNvPicPr>
            <a:picLocks noChangeAspect="1" noChangeArrowheads="1"/>
          </p:cNvPicPr>
          <p:nvPr/>
        </p:nvPicPr>
        <p:blipFill>
          <a:blip r:embed="rId5" cstate="print"/>
          <a:srcRect/>
          <a:stretch>
            <a:fillRect/>
          </a:stretch>
        </p:blipFill>
        <p:spPr bwMode="auto">
          <a:xfrm>
            <a:off x="321407" y="4901716"/>
            <a:ext cx="8536873" cy="1313365"/>
          </a:xfrm>
          <a:prstGeom prst="rect">
            <a:avLst/>
          </a:prstGeom>
          <a:noFill/>
          <a:ln w="9525">
            <a:noFill/>
            <a:miter lim="800000"/>
            <a:headEnd/>
            <a:tailEnd/>
          </a:ln>
          <a:effectLst/>
        </p:spPr>
      </p:pic>
      <p:sp>
        <p:nvSpPr>
          <p:cNvPr id="6" name="矩形 5"/>
          <p:cNvSpPr/>
          <p:nvPr/>
        </p:nvSpPr>
        <p:spPr>
          <a:xfrm>
            <a:off x="1500166" y="1428736"/>
            <a:ext cx="1800493" cy="369332"/>
          </a:xfrm>
          <a:prstGeom prst="rect">
            <a:avLst/>
          </a:prstGeom>
        </p:spPr>
        <p:txBody>
          <a:bodyPr wrap="none">
            <a:spAutoFit/>
          </a:bodyPr>
          <a:lstStyle/>
          <a:p>
            <a:r>
              <a:rPr lang="zh-CN" altLang="en-US" dirty="0" smtClean="0"/>
              <a:t>纤维状肌动蛋白</a:t>
            </a:r>
            <a:endParaRPr lang="en-US" dirty="0"/>
          </a:p>
        </p:txBody>
      </p:sp>
      <p:sp>
        <p:nvSpPr>
          <p:cNvPr id="7" name="矩形 6"/>
          <p:cNvSpPr/>
          <p:nvPr/>
        </p:nvSpPr>
        <p:spPr>
          <a:xfrm>
            <a:off x="5572132" y="428604"/>
            <a:ext cx="1569660" cy="369332"/>
          </a:xfrm>
          <a:prstGeom prst="rect">
            <a:avLst/>
          </a:prstGeom>
        </p:spPr>
        <p:txBody>
          <a:bodyPr wrap="none">
            <a:spAutoFit/>
          </a:bodyPr>
          <a:lstStyle/>
          <a:p>
            <a:r>
              <a:rPr lang="zh-CN" altLang="en-US" dirty="0" smtClean="0"/>
              <a:t>球状肌动蛋白</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ctin filament assembly-22.mp4">
            <a:hlinkClick r:id="" action="ppaction://media"/>
          </p:cNvPr>
          <p:cNvPicPr>
            <a:picLocks noRot="1" noChangeAspect="1"/>
          </p:cNvPicPr>
          <p:nvPr>
            <a:videoFile r:link="rId1"/>
          </p:nvPr>
        </p:nvPicPr>
        <p:blipFill>
          <a:blip r:embed="rId3" cstate="print"/>
          <a:stretch>
            <a:fillRect/>
          </a:stretch>
        </p:blipFill>
        <p:spPr>
          <a:xfrm>
            <a:off x="1357290" y="2125256"/>
            <a:ext cx="6000792" cy="4500595"/>
          </a:xfrm>
          <a:prstGeom prst="rect">
            <a:avLst/>
          </a:prstGeom>
        </p:spPr>
      </p:pic>
      <p:grpSp>
        <p:nvGrpSpPr>
          <p:cNvPr id="6" name="组合 5"/>
          <p:cNvGrpSpPr/>
          <p:nvPr/>
        </p:nvGrpSpPr>
        <p:grpSpPr>
          <a:xfrm>
            <a:off x="0" y="0"/>
            <a:ext cx="9124950" cy="1800225"/>
            <a:chOff x="0" y="285728"/>
            <a:chExt cx="9124950" cy="1800225"/>
          </a:xfrm>
        </p:grpSpPr>
        <p:pic>
          <p:nvPicPr>
            <p:cNvPr id="29698" name="Picture 2"/>
            <p:cNvPicPr>
              <a:picLocks noChangeAspect="1" noChangeArrowheads="1"/>
            </p:cNvPicPr>
            <p:nvPr/>
          </p:nvPicPr>
          <p:blipFill>
            <a:blip r:embed="rId4" cstate="print"/>
            <a:srcRect/>
            <a:stretch>
              <a:fillRect/>
            </a:stretch>
          </p:blipFill>
          <p:spPr bwMode="auto">
            <a:xfrm>
              <a:off x="0" y="285728"/>
              <a:ext cx="9124950" cy="1800225"/>
            </a:xfrm>
            <a:prstGeom prst="rect">
              <a:avLst/>
            </a:prstGeom>
            <a:noFill/>
            <a:ln w="9525">
              <a:noFill/>
              <a:miter lim="800000"/>
              <a:headEnd/>
              <a:tailEnd/>
            </a:ln>
            <a:effectLst/>
          </p:spPr>
        </p:pic>
        <p:sp>
          <p:nvSpPr>
            <p:cNvPr id="5" name="矩形 4"/>
            <p:cNvSpPr/>
            <p:nvPr/>
          </p:nvSpPr>
          <p:spPr>
            <a:xfrm>
              <a:off x="3786182" y="1714488"/>
              <a:ext cx="5214974"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685800" y="609600"/>
            <a:ext cx="7772400" cy="515938"/>
          </a:xfrm>
        </p:spPr>
        <p:txBody>
          <a:bodyPr>
            <a:normAutofit fontScale="90000"/>
          </a:bodyPr>
          <a:lstStyle/>
          <a:p>
            <a:r>
              <a:rPr lang="zh-CN" altLang="en-US" sz="4000" dirty="0" smtClean="0"/>
              <a:t>动量守恒定律及其应用</a:t>
            </a:r>
          </a:p>
        </p:txBody>
      </p:sp>
      <p:sp>
        <p:nvSpPr>
          <p:cNvPr id="375811" name="Rectangle 3"/>
          <p:cNvSpPr>
            <a:spLocks noGrp="1" noChangeArrowheads="1"/>
          </p:cNvSpPr>
          <p:nvPr>
            <p:ph type="body" idx="1"/>
          </p:nvPr>
        </p:nvSpPr>
        <p:spPr>
          <a:xfrm>
            <a:off x="685800" y="1520825"/>
            <a:ext cx="7772400" cy="4575175"/>
          </a:xfrm>
        </p:spPr>
        <p:txBody>
          <a:bodyPr/>
          <a:lstStyle/>
          <a:p>
            <a:pPr>
              <a:buFontTx/>
              <a:buNone/>
            </a:pPr>
            <a:r>
              <a:rPr lang="en-US" altLang="zh-CN" smtClean="0"/>
              <a:t>1.</a:t>
            </a:r>
            <a:r>
              <a:rPr lang="zh-CN" altLang="en-US" smtClean="0"/>
              <a:t>动量守恒定律</a:t>
            </a:r>
          </a:p>
          <a:p>
            <a:pPr>
              <a:buFontTx/>
              <a:buNone/>
            </a:pPr>
            <a:r>
              <a:rPr lang="en-US" altLang="zh-CN" smtClean="0"/>
              <a:t>P = </a:t>
            </a:r>
            <a:r>
              <a:rPr lang="el-GR" altLang="zh-CN" smtClean="0">
                <a:cs typeface="Times New Roman" pitchFamily="18" charset="0"/>
              </a:rPr>
              <a:t>Σ</a:t>
            </a:r>
            <a:r>
              <a:rPr lang="en-US" altLang="zh-CN" smtClean="0">
                <a:cs typeface="Times New Roman" pitchFamily="18" charset="0"/>
              </a:rPr>
              <a:t>mv =</a:t>
            </a:r>
            <a:r>
              <a:rPr lang="zh-CN" altLang="en-US" smtClean="0">
                <a:cs typeface="Times New Roman" pitchFamily="18" charset="0"/>
              </a:rPr>
              <a:t>常数</a:t>
            </a:r>
          </a:p>
          <a:p>
            <a:pPr>
              <a:buFontTx/>
              <a:buNone/>
            </a:pPr>
            <a:r>
              <a:rPr lang="zh-CN" altLang="en-US" smtClean="0">
                <a:cs typeface="Times New Roman" pitchFamily="18" charset="0"/>
              </a:rPr>
              <a:t>若系统不受外力，或外力的矢量和为零，则系统的总动量保持不变。</a:t>
            </a:r>
            <a:endParaRPr lang="zh-CN" altLang="el-GR" smtClean="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descr="Image result for actin filaments"/>
          <p:cNvPicPr>
            <a:picLocks noChangeAspect="1" noChangeArrowheads="1"/>
          </p:cNvPicPr>
          <p:nvPr/>
        </p:nvPicPr>
        <p:blipFill>
          <a:blip r:embed="rId2" cstate="print"/>
          <a:srcRect/>
          <a:stretch>
            <a:fillRect/>
          </a:stretch>
        </p:blipFill>
        <p:spPr bwMode="auto">
          <a:xfrm>
            <a:off x="4517604" y="2253885"/>
            <a:ext cx="4197799" cy="3961197"/>
          </a:xfrm>
          <a:prstGeom prst="rect">
            <a:avLst/>
          </a:prstGeom>
          <a:noFill/>
        </p:spPr>
      </p:pic>
      <p:grpSp>
        <p:nvGrpSpPr>
          <p:cNvPr id="7" name="组合 6"/>
          <p:cNvGrpSpPr/>
          <p:nvPr/>
        </p:nvGrpSpPr>
        <p:grpSpPr>
          <a:xfrm>
            <a:off x="428596" y="285728"/>
            <a:ext cx="8215370" cy="2058077"/>
            <a:chOff x="428596" y="0"/>
            <a:chExt cx="8215370" cy="2058077"/>
          </a:xfrm>
        </p:grpSpPr>
        <p:pic>
          <p:nvPicPr>
            <p:cNvPr id="31750" name="Picture 6"/>
            <p:cNvPicPr>
              <a:picLocks noChangeAspect="1" noChangeArrowheads="1"/>
            </p:cNvPicPr>
            <p:nvPr/>
          </p:nvPicPr>
          <p:blipFill>
            <a:blip r:embed="rId3" cstate="print"/>
            <a:srcRect/>
            <a:stretch>
              <a:fillRect/>
            </a:stretch>
          </p:blipFill>
          <p:spPr bwMode="auto">
            <a:xfrm>
              <a:off x="428596" y="0"/>
              <a:ext cx="8215370" cy="2058077"/>
            </a:xfrm>
            <a:prstGeom prst="rect">
              <a:avLst/>
            </a:prstGeom>
            <a:noFill/>
            <a:ln w="9525">
              <a:noFill/>
              <a:miter lim="800000"/>
              <a:headEnd/>
              <a:tailEnd/>
            </a:ln>
            <a:effectLst/>
          </p:spPr>
        </p:pic>
        <p:sp>
          <p:nvSpPr>
            <p:cNvPr id="6" name="矩形 5"/>
            <p:cNvSpPr/>
            <p:nvPr/>
          </p:nvSpPr>
          <p:spPr>
            <a:xfrm>
              <a:off x="3786182" y="1714488"/>
              <a:ext cx="4786346"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pic>
        <p:nvPicPr>
          <p:cNvPr id="31751" name="Picture 7"/>
          <p:cNvPicPr>
            <a:picLocks noChangeAspect="1" noChangeArrowheads="1"/>
          </p:cNvPicPr>
          <p:nvPr/>
        </p:nvPicPr>
        <p:blipFill>
          <a:blip r:embed="rId4" cstate="print"/>
          <a:srcRect/>
          <a:stretch>
            <a:fillRect/>
          </a:stretch>
        </p:blipFill>
        <p:spPr bwMode="auto">
          <a:xfrm>
            <a:off x="214282" y="3000372"/>
            <a:ext cx="4265770" cy="1857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785786" y="214290"/>
            <a:ext cx="7790293" cy="647702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214942" y="2643182"/>
            <a:ext cx="292895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p:cNvGrpSpPr/>
          <p:nvPr/>
        </p:nvGrpSpPr>
        <p:grpSpPr>
          <a:xfrm>
            <a:off x="-9386" y="1357298"/>
            <a:ext cx="9153386" cy="4071966"/>
            <a:chOff x="-9386" y="214290"/>
            <a:chExt cx="9153386" cy="4071966"/>
          </a:xfrm>
        </p:grpSpPr>
        <p:grpSp>
          <p:nvGrpSpPr>
            <p:cNvPr id="11" name="组合 10"/>
            <p:cNvGrpSpPr/>
            <p:nvPr/>
          </p:nvGrpSpPr>
          <p:grpSpPr>
            <a:xfrm>
              <a:off x="-9386" y="214290"/>
              <a:ext cx="9153386" cy="4071966"/>
              <a:chOff x="0" y="214290"/>
              <a:chExt cx="9153386" cy="4071966"/>
            </a:xfrm>
          </p:grpSpPr>
          <p:pic>
            <p:nvPicPr>
              <p:cNvPr id="32770" name="Picture 2"/>
              <p:cNvPicPr>
                <a:picLocks noChangeAspect="1" noChangeArrowheads="1"/>
              </p:cNvPicPr>
              <p:nvPr/>
            </p:nvPicPr>
            <p:blipFill>
              <a:blip r:embed="rId2" cstate="print"/>
              <a:srcRect/>
              <a:stretch>
                <a:fillRect/>
              </a:stretch>
            </p:blipFill>
            <p:spPr bwMode="auto">
              <a:xfrm>
                <a:off x="0" y="214290"/>
                <a:ext cx="9153386" cy="4049730"/>
              </a:xfrm>
              <a:prstGeom prst="rect">
                <a:avLst/>
              </a:prstGeom>
              <a:noFill/>
              <a:ln w="9525">
                <a:noFill/>
                <a:miter lim="800000"/>
                <a:headEnd/>
                <a:tailEnd/>
              </a:ln>
              <a:effectLst/>
            </p:spPr>
          </p:pic>
          <p:sp>
            <p:nvSpPr>
              <p:cNvPr id="5" name="矩形 4"/>
              <p:cNvSpPr/>
              <p:nvPr/>
            </p:nvSpPr>
            <p:spPr>
              <a:xfrm>
                <a:off x="6000760" y="1000108"/>
                <a:ext cx="150019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3571868" y="1571612"/>
                <a:ext cx="150019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1571604" y="1928802"/>
                <a:ext cx="743893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00034" y="4143380"/>
                <a:ext cx="150019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矩形 11"/>
            <p:cNvSpPr/>
            <p:nvPr/>
          </p:nvSpPr>
          <p:spPr>
            <a:xfrm>
              <a:off x="5205556" y="2643182"/>
              <a:ext cx="2928958" cy="142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矩形 13"/>
          <p:cNvSpPr/>
          <p:nvPr/>
        </p:nvSpPr>
        <p:spPr>
          <a:xfrm>
            <a:off x="1071538" y="6357958"/>
            <a:ext cx="8072462" cy="369332"/>
          </a:xfrm>
          <a:prstGeom prst="rect">
            <a:avLst/>
          </a:prstGeom>
        </p:spPr>
        <p:txBody>
          <a:bodyPr wrap="square">
            <a:spAutoFit/>
          </a:bodyPr>
          <a:lstStyle/>
          <a:p>
            <a:r>
              <a:rPr lang="en-US" dirty="0" smtClean="0"/>
              <a:t>https://www.rpi.edu/dept/bcbp/molbiochem/MBWeb/mb2/part1/actin.htm</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20190313_105508.jpg"/>
          <p:cNvPicPr>
            <a:picLocks noChangeAspect="1"/>
          </p:cNvPicPr>
          <p:nvPr/>
        </p:nvPicPr>
        <p:blipFill>
          <a:blip r:embed="rId2" cstate="print"/>
          <a:stretch>
            <a:fillRect/>
          </a:stretch>
        </p:blipFill>
        <p:spPr>
          <a:xfrm>
            <a:off x="4929190" y="428604"/>
            <a:ext cx="3423057" cy="6072206"/>
          </a:xfrm>
          <a:prstGeom prst="rect">
            <a:avLst/>
          </a:prstGeom>
        </p:spPr>
      </p:pic>
      <p:pic>
        <p:nvPicPr>
          <p:cNvPr id="5" name="图片 4" descr="IMG_20190313_100518.jpg"/>
          <p:cNvPicPr>
            <a:picLocks noChangeAspect="1"/>
          </p:cNvPicPr>
          <p:nvPr/>
        </p:nvPicPr>
        <p:blipFill>
          <a:blip r:embed="rId3" cstate="print"/>
          <a:stretch>
            <a:fillRect/>
          </a:stretch>
        </p:blipFill>
        <p:spPr>
          <a:xfrm>
            <a:off x="857224" y="500042"/>
            <a:ext cx="3357586" cy="595606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13_104124.jpg"/>
          <p:cNvPicPr>
            <a:picLocks noChangeAspect="1"/>
          </p:cNvPicPr>
          <p:nvPr/>
        </p:nvPicPr>
        <p:blipFill>
          <a:blip r:embed="rId2" cstate="print"/>
          <a:stretch>
            <a:fillRect/>
          </a:stretch>
        </p:blipFill>
        <p:spPr>
          <a:xfrm>
            <a:off x="0" y="851647"/>
            <a:ext cx="9144000" cy="51547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13_103944.jpg"/>
          <p:cNvPicPr>
            <a:picLocks noChangeAspect="1"/>
          </p:cNvPicPr>
          <p:nvPr/>
        </p:nvPicPr>
        <p:blipFill>
          <a:blip r:embed="rId2" cstate="print"/>
          <a:stretch>
            <a:fillRect/>
          </a:stretch>
        </p:blipFill>
        <p:spPr>
          <a:xfrm>
            <a:off x="2285984" y="142852"/>
            <a:ext cx="4312761" cy="657227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AutoShape 2" descr="https://upload.wikimedia.org/wikipedia/commons/thumb/6/68/Cell_migration.png/275px-Cell_migration.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0" name="AutoShape 4" descr="https://upload.wikimedia.org/wikipedia/commons/6/68/Cell_migration.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图片 3" descr="Cell_migration.png"/>
          <p:cNvPicPr>
            <a:picLocks noChangeAspect="1"/>
          </p:cNvPicPr>
          <p:nvPr/>
        </p:nvPicPr>
        <p:blipFill>
          <a:blip r:embed="rId2" cstate="print"/>
          <a:stretch>
            <a:fillRect/>
          </a:stretch>
        </p:blipFill>
        <p:spPr>
          <a:xfrm>
            <a:off x="2514600" y="0"/>
            <a:ext cx="4114800" cy="6858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Related image"/>
          <p:cNvPicPr>
            <a:picLocks noChangeAspect="1" noChangeArrowheads="1"/>
          </p:cNvPicPr>
          <p:nvPr/>
        </p:nvPicPr>
        <p:blipFill>
          <a:blip r:embed="rId2" cstate="print"/>
          <a:srcRect/>
          <a:stretch>
            <a:fillRect/>
          </a:stretch>
        </p:blipFill>
        <p:spPr bwMode="auto">
          <a:xfrm>
            <a:off x="1643042" y="0"/>
            <a:ext cx="5715000" cy="6505576"/>
          </a:xfrm>
          <a:prstGeom prst="rect">
            <a:avLst/>
          </a:prstGeom>
          <a:noFill/>
        </p:spPr>
      </p:pic>
      <p:sp>
        <p:nvSpPr>
          <p:cNvPr id="3" name="矩形 2"/>
          <p:cNvSpPr/>
          <p:nvPr/>
        </p:nvSpPr>
        <p:spPr>
          <a:xfrm>
            <a:off x="7072330" y="3357562"/>
            <a:ext cx="1107996" cy="369332"/>
          </a:xfrm>
          <a:prstGeom prst="rect">
            <a:avLst/>
          </a:prstGeom>
        </p:spPr>
        <p:txBody>
          <a:bodyPr wrap="none">
            <a:spAutoFit/>
          </a:bodyPr>
          <a:lstStyle/>
          <a:p>
            <a:r>
              <a:rPr lang="zh-CN" altLang="en-US" dirty="0" smtClean="0"/>
              <a:t>斑状黏附</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https://mbi-figure.storage.googleapis.com/figure/1386826648212.jpg"/>
          <p:cNvPicPr>
            <a:picLocks noChangeAspect="1" noChangeArrowheads="1"/>
          </p:cNvPicPr>
          <p:nvPr/>
        </p:nvPicPr>
        <p:blipFill>
          <a:blip r:embed="rId2" cstate="print"/>
          <a:srcRect/>
          <a:stretch>
            <a:fillRect/>
          </a:stretch>
        </p:blipFill>
        <p:spPr bwMode="auto">
          <a:xfrm>
            <a:off x="1357290" y="285728"/>
            <a:ext cx="6305550" cy="4914901"/>
          </a:xfrm>
          <a:prstGeom prst="rect">
            <a:avLst/>
          </a:prstGeom>
          <a:noFill/>
        </p:spPr>
      </p:pic>
      <p:sp>
        <p:nvSpPr>
          <p:cNvPr id="3" name="矩形 2"/>
          <p:cNvSpPr/>
          <p:nvPr/>
        </p:nvSpPr>
        <p:spPr>
          <a:xfrm>
            <a:off x="1500166" y="5357826"/>
            <a:ext cx="7215238" cy="923330"/>
          </a:xfrm>
          <a:prstGeom prst="rect">
            <a:avLst/>
          </a:prstGeom>
        </p:spPr>
        <p:txBody>
          <a:bodyPr wrap="square">
            <a:spAutoFit/>
          </a:bodyPr>
          <a:lstStyle/>
          <a:p>
            <a:r>
              <a:rPr lang="en-US" b="1" dirty="0" smtClean="0"/>
              <a:t>Figure. Different types of stress fibers</a:t>
            </a:r>
            <a:r>
              <a:rPr lang="en-US" dirty="0" smtClean="0"/>
              <a:t>: Dorsal and Ventral stress fibers connect to focal adhesion and transmit contractile force. Transverse arc stress fibers drive retrograde </a:t>
            </a:r>
            <a:r>
              <a:rPr lang="en-US" dirty="0" err="1" smtClean="0"/>
              <a:t>actin</a:t>
            </a:r>
            <a:r>
              <a:rPr lang="en-US" dirty="0" smtClean="0"/>
              <a:t> flow in actively protruding cells.</a:t>
            </a:r>
            <a:endParaRPr lang="en-US" dirty="0"/>
          </a:p>
        </p:txBody>
      </p:sp>
      <p:sp>
        <p:nvSpPr>
          <p:cNvPr id="4" name="矩形 3"/>
          <p:cNvSpPr/>
          <p:nvPr/>
        </p:nvSpPr>
        <p:spPr>
          <a:xfrm>
            <a:off x="8286776" y="5643578"/>
            <a:ext cx="699230" cy="369332"/>
          </a:xfrm>
          <a:prstGeom prst="rect">
            <a:avLst/>
          </a:prstGeom>
        </p:spPr>
        <p:txBody>
          <a:bodyPr wrap="none">
            <a:spAutoFit/>
          </a:bodyPr>
          <a:lstStyle/>
          <a:p>
            <a:r>
              <a:rPr lang="zh-CN" altLang="en-US" dirty="0" smtClean="0"/>
              <a:t>横弧 </a:t>
            </a:r>
            <a:endParaRPr lang="en-US" dirty="0"/>
          </a:p>
        </p:txBody>
      </p:sp>
      <p:sp>
        <p:nvSpPr>
          <p:cNvPr id="5" name="矩形 4"/>
          <p:cNvSpPr/>
          <p:nvPr/>
        </p:nvSpPr>
        <p:spPr>
          <a:xfrm>
            <a:off x="3500430" y="6215082"/>
            <a:ext cx="646331" cy="369332"/>
          </a:xfrm>
          <a:prstGeom prst="rect">
            <a:avLst/>
          </a:prstGeom>
        </p:spPr>
        <p:txBody>
          <a:bodyPr wrap="none">
            <a:spAutoFit/>
          </a:bodyPr>
          <a:lstStyle/>
          <a:p>
            <a:r>
              <a:rPr lang="en-US" dirty="0" err="1" smtClean="0"/>
              <a:t>逆行</a:t>
            </a:r>
            <a:endParaRPr lang="en-US" dirty="0"/>
          </a:p>
        </p:txBody>
      </p:sp>
      <p:sp>
        <p:nvSpPr>
          <p:cNvPr id="6" name="TextBox 5"/>
          <p:cNvSpPr txBox="1"/>
          <p:nvPr/>
        </p:nvSpPr>
        <p:spPr>
          <a:xfrm>
            <a:off x="214282" y="642918"/>
            <a:ext cx="1928826" cy="646331"/>
          </a:xfrm>
          <a:prstGeom prst="rect">
            <a:avLst/>
          </a:prstGeom>
          <a:noFill/>
        </p:spPr>
        <p:txBody>
          <a:bodyPr wrap="square" rtlCol="0">
            <a:spAutoFit/>
          </a:bodyPr>
          <a:lstStyle/>
          <a:p>
            <a:r>
              <a:rPr lang="en-US" dirty="0" smtClean="0"/>
              <a:t>Dorsal:  </a:t>
            </a:r>
            <a:r>
              <a:rPr lang="zh-CN" altLang="en-US" dirty="0" smtClean="0"/>
              <a:t>背部的</a:t>
            </a:r>
            <a:endParaRPr lang="en-US" altLang="zh-CN" dirty="0" smtClean="0"/>
          </a:p>
          <a:p>
            <a:r>
              <a:rPr lang="en-US" dirty="0" smtClean="0"/>
              <a:t>Ventral: </a:t>
            </a:r>
            <a:r>
              <a:rPr lang="zh-CN" altLang="en-US" dirty="0" smtClean="0"/>
              <a:t>腹部的</a:t>
            </a:r>
            <a:endParaRPr lang="en-US" dirty="0"/>
          </a:p>
        </p:txBody>
      </p:sp>
      <p:sp>
        <p:nvSpPr>
          <p:cNvPr id="8" name="矩形 7"/>
          <p:cNvSpPr/>
          <p:nvPr/>
        </p:nvSpPr>
        <p:spPr>
          <a:xfrm>
            <a:off x="3786182" y="4643446"/>
            <a:ext cx="1107996" cy="369332"/>
          </a:xfrm>
          <a:prstGeom prst="rect">
            <a:avLst/>
          </a:prstGeom>
        </p:spPr>
        <p:txBody>
          <a:bodyPr wrap="none">
            <a:spAutoFit/>
          </a:bodyPr>
          <a:lstStyle/>
          <a:p>
            <a:r>
              <a:rPr lang="zh-CN" altLang="en-US" dirty="0" smtClean="0">
                <a:solidFill>
                  <a:srgbClr val="FF0000"/>
                </a:solidFill>
              </a:rPr>
              <a:t>斑状黏附</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9/97/Stress_Fibers_-_three_types.png"/>
          <p:cNvPicPr>
            <a:picLocks noChangeAspect="1" noChangeArrowheads="1"/>
          </p:cNvPicPr>
          <p:nvPr/>
        </p:nvPicPr>
        <p:blipFill>
          <a:blip r:embed="rId2" cstate="print"/>
          <a:srcRect/>
          <a:stretch>
            <a:fillRect/>
          </a:stretch>
        </p:blipFill>
        <p:spPr bwMode="auto">
          <a:xfrm>
            <a:off x="1285852" y="357166"/>
            <a:ext cx="6553200" cy="3238500"/>
          </a:xfrm>
          <a:prstGeom prst="rect">
            <a:avLst/>
          </a:prstGeom>
          <a:noFill/>
        </p:spPr>
      </p:pic>
      <p:sp>
        <p:nvSpPr>
          <p:cNvPr id="3" name="矩形 2"/>
          <p:cNvSpPr/>
          <p:nvPr/>
        </p:nvSpPr>
        <p:spPr>
          <a:xfrm>
            <a:off x="214282" y="4071942"/>
            <a:ext cx="8572560" cy="2308324"/>
          </a:xfrm>
          <a:prstGeom prst="rect">
            <a:avLst/>
          </a:prstGeom>
        </p:spPr>
        <p:txBody>
          <a:bodyPr wrap="square">
            <a:spAutoFit/>
          </a:bodyPr>
          <a:lstStyle/>
          <a:p>
            <a:r>
              <a:rPr lang="en-US" b="1" dirty="0" smtClean="0"/>
              <a:t>Ventral stress fibers </a:t>
            </a:r>
            <a:r>
              <a:rPr lang="en-US" dirty="0" smtClean="0"/>
              <a:t>are associated with focal adhesions at both ends, are located on the ventral surface of the cell, and function in </a:t>
            </a:r>
            <a:r>
              <a:rPr lang="en-US" b="1" dirty="0" smtClean="0"/>
              <a:t>adhesion and contraction</a:t>
            </a:r>
            <a:r>
              <a:rPr lang="en-US" dirty="0" smtClean="0"/>
              <a:t>.</a:t>
            </a:r>
            <a:r>
              <a:rPr lang="en-US" baseline="30000" dirty="0" smtClean="0">
                <a:hlinkClick r:id="rId3"/>
              </a:rPr>
              <a:t>[26]</a:t>
            </a:r>
            <a:r>
              <a:rPr lang="en-US" dirty="0" smtClean="0"/>
              <a:t> Transverse arcs are not directly linked to focal adhesions, and typically flow from the leading edge of the cell</a:t>
            </a:r>
            <a:r>
              <a:rPr lang="en-US" b="1" dirty="0" smtClean="0"/>
              <a:t>, back towards the cell centre</a:t>
            </a:r>
            <a:r>
              <a:rPr lang="en-US" dirty="0" smtClean="0"/>
              <a:t>.</a:t>
            </a:r>
            <a:r>
              <a:rPr lang="en-US" baseline="30000" dirty="0" smtClean="0">
                <a:hlinkClick r:id="rId3"/>
              </a:rPr>
              <a:t>[27]</a:t>
            </a:r>
            <a:r>
              <a:rPr lang="en-US" dirty="0" smtClean="0"/>
              <a:t> Dorsal stress fibers are located at the trailing edge of the cell. They attach to focal adhesions on the ventral surface of the trailing edge, and extend dorsally, towards the cell centre to attach to transverse arcs.</a:t>
            </a:r>
            <a:r>
              <a:rPr lang="en-US" baseline="30000" dirty="0" smtClean="0">
                <a:hlinkClick r:id="rId3"/>
              </a:rPr>
              <a:t>[28]</a:t>
            </a:r>
            <a:r>
              <a:rPr lang="en-US" dirty="0" smtClean="0"/>
              <a:t> During cell migration, </a:t>
            </a:r>
            <a:r>
              <a:rPr lang="en-US" dirty="0" err="1" smtClean="0"/>
              <a:t>actin</a:t>
            </a:r>
            <a:r>
              <a:rPr lang="en-US" dirty="0" smtClean="0"/>
              <a:t> filaments within stress fibers will be recycled by a process of </a:t>
            </a:r>
            <a:r>
              <a:rPr lang="en-US" dirty="0" smtClean="0">
                <a:hlinkClick r:id="rId4" tooltip="Focal adhesion"/>
              </a:rPr>
              <a:t>retrograde </a:t>
            </a:r>
            <a:r>
              <a:rPr lang="en-US" dirty="0" err="1" smtClean="0">
                <a:hlinkClick r:id="rId4" tooltip="Focal adhesion"/>
              </a:rPr>
              <a:t>actin</a:t>
            </a:r>
            <a:r>
              <a:rPr lang="en-US" dirty="0" smtClean="0">
                <a:hlinkClick r:id="rId4" tooltip="Focal adhesion"/>
              </a:rPr>
              <a:t> flow</a:t>
            </a:r>
            <a:r>
              <a:rPr lang="en-US" dirty="0" smtClean="0"/>
              <a:t>. The mechanism of dissolution of the focal adhesion itself is poorly understood.</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3"/>
          <p:cNvSpPr>
            <a:spLocks noGrp="1" noChangeArrowheads="1"/>
          </p:cNvSpPr>
          <p:nvPr>
            <p:ph type="body" idx="4294967295"/>
          </p:nvPr>
        </p:nvSpPr>
        <p:spPr>
          <a:xfrm>
            <a:off x="609600" y="762000"/>
            <a:ext cx="7772400" cy="5257800"/>
          </a:xfrm>
        </p:spPr>
        <p:txBody>
          <a:bodyPr/>
          <a:lstStyle/>
          <a:p>
            <a:pPr eaLnBrk="1" hangingPunct="1">
              <a:buFontTx/>
              <a:buNone/>
            </a:pPr>
            <a:endParaRPr lang="zh-CN" altLang="en-US" smtClean="0"/>
          </a:p>
          <a:p>
            <a:pPr eaLnBrk="1" hangingPunct="1">
              <a:buFontTx/>
              <a:buNone/>
            </a:pPr>
            <a:r>
              <a:rPr lang="en-US" altLang="zh-CN" smtClean="0"/>
              <a:t>a </a:t>
            </a:r>
            <a:r>
              <a:rPr lang="zh-CN" altLang="en-US" smtClean="0"/>
              <a:t>分离</a:t>
            </a:r>
          </a:p>
          <a:p>
            <a:pPr eaLnBrk="1" hangingPunct="1">
              <a:buFontTx/>
              <a:buNone/>
            </a:pPr>
            <a:endParaRPr lang="zh-CN" altLang="en-US" smtClean="0"/>
          </a:p>
        </p:txBody>
      </p:sp>
      <p:sp>
        <p:nvSpPr>
          <p:cNvPr id="376835" name="Oval 4"/>
          <p:cNvSpPr>
            <a:spLocks noChangeArrowheads="1"/>
          </p:cNvSpPr>
          <p:nvPr/>
        </p:nvSpPr>
        <p:spPr bwMode="auto">
          <a:xfrm>
            <a:off x="1752600" y="3048000"/>
            <a:ext cx="152400" cy="152400"/>
          </a:xfrm>
          <a:prstGeom prst="ellipse">
            <a:avLst/>
          </a:prstGeom>
          <a:noFill/>
          <a:ln w="28575">
            <a:solidFill>
              <a:srgbClr val="000000"/>
            </a:solidFill>
            <a:round/>
            <a:headEnd/>
            <a:tailEnd/>
          </a:ln>
        </p:spPr>
        <p:txBody>
          <a:bodyPr wrap="none" anchor="ctr"/>
          <a:lstStyle/>
          <a:p>
            <a:endParaRPr lang="zh-CN" altLang="en-US"/>
          </a:p>
        </p:txBody>
      </p:sp>
      <p:sp>
        <p:nvSpPr>
          <p:cNvPr id="376836" name="Line 5"/>
          <p:cNvSpPr>
            <a:spLocks noChangeShapeType="1"/>
          </p:cNvSpPr>
          <p:nvPr/>
        </p:nvSpPr>
        <p:spPr bwMode="auto">
          <a:xfrm flipH="1">
            <a:off x="1447800" y="3200400"/>
            <a:ext cx="381000" cy="1066800"/>
          </a:xfrm>
          <a:prstGeom prst="line">
            <a:avLst/>
          </a:prstGeom>
          <a:noFill/>
          <a:ln w="57150">
            <a:solidFill>
              <a:srgbClr val="000000"/>
            </a:solidFill>
            <a:round/>
            <a:headEnd/>
            <a:tailEnd/>
          </a:ln>
        </p:spPr>
        <p:txBody>
          <a:bodyPr wrap="none" anchor="ctr"/>
          <a:lstStyle/>
          <a:p>
            <a:endParaRPr lang="en-US"/>
          </a:p>
        </p:txBody>
      </p:sp>
      <p:sp>
        <p:nvSpPr>
          <p:cNvPr id="376837" name="Line 6"/>
          <p:cNvSpPr>
            <a:spLocks noChangeShapeType="1"/>
          </p:cNvSpPr>
          <p:nvPr/>
        </p:nvSpPr>
        <p:spPr bwMode="auto">
          <a:xfrm>
            <a:off x="1447800" y="4267200"/>
            <a:ext cx="76200" cy="1219200"/>
          </a:xfrm>
          <a:prstGeom prst="line">
            <a:avLst/>
          </a:prstGeom>
          <a:noFill/>
          <a:ln w="38100">
            <a:solidFill>
              <a:srgbClr val="000000"/>
            </a:solidFill>
            <a:round/>
            <a:headEnd/>
            <a:tailEnd/>
          </a:ln>
        </p:spPr>
        <p:txBody>
          <a:bodyPr wrap="none" anchor="ctr"/>
          <a:lstStyle/>
          <a:p>
            <a:endParaRPr lang="en-US"/>
          </a:p>
        </p:txBody>
      </p:sp>
      <p:sp>
        <p:nvSpPr>
          <p:cNvPr id="376838" name="Line 7"/>
          <p:cNvSpPr>
            <a:spLocks noChangeShapeType="1"/>
          </p:cNvSpPr>
          <p:nvPr/>
        </p:nvSpPr>
        <p:spPr bwMode="auto">
          <a:xfrm>
            <a:off x="1524000" y="5486400"/>
            <a:ext cx="152400" cy="76200"/>
          </a:xfrm>
          <a:prstGeom prst="line">
            <a:avLst/>
          </a:prstGeom>
          <a:noFill/>
          <a:ln w="28575">
            <a:solidFill>
              <a:srgbClr val="000000"/>
            </a:solidFill>
            <a:round/>
            <a:headEnd/>
            <a:tailEnd/>
          </a:ln>
        </p:spPr>
        <p:txBody>
          <a:bodyPr wrap="none" anchor="ctr"/>
          <a:lstStyle/>
          <a:p>
            <a:endParaRPr lang="en-US"/>
          </a:p>
        </p:txBody>
      </p:sp>
      <p:sp>
        <p:nvSpPr>
          <p:cNvPr id="376839" name="Line 8"/>
          <p:cNvSpPr>
            <a:spLocks noChangeShapeType="1"/>
          </p:cNvSpPr>
          <p:nvPr/>
        </p:nvSpPr>
        <p:spPr bwMode="auto">
          <a:xfrm flipH="1">
            <a:off x="1371600" y="4267200"/>
            <a:ext cx="76200" cy="762000"/>
          </a:xfrm>
          <a:prstGeom prst="line">
            <a:avLst/>
          </a:prstGeom>
          <a:noFill/>
          <a:ln w="38100">
            <a:solidFill>
              <a:srgbClr val="000000"/>
            </a:solidFill>
            <a:round/>
            <a:headEnd/>
            <a:tailEnd/>
          </a:ln>
        </p:spPr>
        <p:txBody>
          <a:bodyPr wrap="none" anchor="ctr"/>
          <a:lstStyle/>
          <a:p>
            <a:endParaRPr lang="en-US"/>
          </a:p>
        </p:txBody>
      </p:sp>
      <p:sp>
        <p:nvSpPr>
          <p:cNvPr id="376840" name="Line 9"/>
          <p:cNvSpPr>
            <a:spLocks noChangeShapeType="1"/>
          </p:cNvSpPr>
          <p:nvPr/>
        </p:nvSpPr>
        <p:spPr bwMode="auto">
          <a:xfrm flipH="1">
            <a:off x="990600" y="5029200"/>
            <a:ext cx="381000" cy="304800"/>
          </a:xfrm>
          <a:prstGeom prst="line">
            <a:avLst/>
          </a:prstGeom>
          <a:noFill/>
          <a:ln w="28575">
            <a:solidFill>
              <a:srgbClr val="000000"/>
            </a:solidFill>
            <a:round/>
            <a:headEnd/>
            <a:tailEnd/>
          </a:ln>
        </p:spPr>
        <p:txBody>
          <a:bodyPr wrap="none" anchor="ctr"/>
          <a:lstStyle/>
          <a:p>
            <a:endParaRPr lang="en-US"/>
          </a:p>
        </p:txBody>
      </p:sp>
      <p:sp>
        <p:nvSpPr>
          <p:cNvPr id="376841" name="Line 10"/>
          <p:cNvSpPr>
            <a:spLocks noChangeShapeType="1"/>
          </p:cNvSpPr>
          <p:nvPr/>
        </p:nvSpPr>
        <p:spPr bwMode="auto">
          <a:xfrm>
            <a:off x="990600" y="5334000"/>
            <a:ext cx="152400" cy="152400"/>
          </a:xfrm>
          <a:prstGeom prst="line">
            <a:avLst/>
          </a:prstGeom>
          <a:noFill/>
          <a:ln w="28575">
            <a:solidFill>
              <a:srgbClr val="000000"/>
            </a:solidFill>
            <a:round/>
            <a:headEnd/>
            <a:tailEnd/>
          </a:ln>
        </p:spPr>
        <p:txBody>
          <a:bodyPr wrap="none" anchor="ctr"/>
          <a:lstStyle/>
          <a:p>
            <a:endParaRPr lang="en-US"/>
          </a:p>
        </p:txBody>
      </p:sp>
      <p:sp>
        <p:nvSpPr>
          <p:cNvPr id="376842" name="Line 11"/>
          <p:cNvSpPr>
            <a:spLocks noChangeShapeType="1"/>
          </p:cNvSpPr>
          <p:nvPr/>
        </p:nvSpPr>
        <p:spPr bwMode="auto">
          <a:xfrm flipH="1">
            <a:off x="1447800" y="3429000"/>
            <a:ext cx="304800" cy="152400"/>
          </a:xfrm>
          <a:prstGeom prst="line">
            <a:avLst/>
          </a:prstGeom>
          <a:noFill/>
          <a:ln w="38100">
            <a:solidFill>
              <a:srgbClr val="000000"/>
            </a:solidFill>
            <a:round/>
            <a:headEnd/>
            <a:tailEnd/>
          </a:ln>
        </p:spPr>
        <p:txBody>
          <a:bodyPr wrap="none" anchor="ctr"/>
          <a:lstStyle/>
          <a:p>
            <a:endParaRPr lang="en-US"/>
          </a:p>
        </p:txBody>
      </p:sp>
      <p:sp>
        <p:nvSpPr>
          <p:cNvPr id="376843" name="Line 12"/>
          <p:cNvSpPr>
            <a:spLocks noChangeShapeType="1"/>
          </p:cNvSpPr>
          <p:nvPr/>
        </p:nvSpPr>
        <p:spPr bwMode="auto">
          <a:xfrm>
            <a:off x="1447800" y="3581400"/>
            <a:ext cx="152400" cy="457200"/>
          </a:xfrm>
          <a:prstGeom prst="line">
            <a:avLst/>
          </a:prstGeom>
          <a:noFill/>
          <a:ln w="38100">
            <a:solidFill>
              <a:srgbClr val="000000"/>
            </a:solidFill>
            <a:round/>
            <a:headEnd/>
            <a:tailEnd/>
          </a:ln>
        </p:spPr>
        <p:txBody>
          <a:bodyPr wrap="none" anchor="ctr"/>
          <a:lstStyle/>
          <a:p>
            <a:endParaRPr lang="en-US"/>
          </a:p>
        </p:txBody>
      </p:sp>
      <p:sp>
        <p:nvSpPr>
          <p:cNvPr id="376844" name="Line 13"/>
          <p:cNvSpPr>
            <a:spLocks noChangeShapeType="1"/>
          </p:cNvSpPr>
          <p:nvPr/>
        </p:nvSpPr>
        <p:spPr bwMode="auto">
          <a:xfrm flipV="1">
            <a:off x="1752600" y="3124200"/>
            <a:ext cx="685800" cy="304800"/>
          </a:xfrm>
          <a:prstGeom prst="line">
            <a:avLst/>
          </a:prstGeom>
          <a:noFill/>
          <a:ln w="28575">
            <a:solidFill>
              <a:srgbClr val="000000"/>
            </a:solidFill>
            <a:round/>
            <a:headEnd/>
            <a:tailEnd/>
          </a:ln>
        </p:spPr>
        <p:txBody>
          <a:bodyPr wrap="none" anchor="ctr"/>
          <a:lstStyle/>
          <a:p>
            <a:endParaRPr lang="en-US"/>
          </a:p>
        </p:txBody>
      </p:sp>
      <p:sp>
        <p:nvSpPr>
          <p:cNvPr id="376845" name="Oval 14"/>
          <p:cNvSpPr>
            <a:spLocks noChangeArrowheads="1"/>
          </p:cNvSpPr>
          <p:nvPr/>
        </p:nvSpPr>
        <p:spPr bwMode="auto">
          <a:xfrm>
            <a:off x="2514600" y="2895600"/>
            <a:ext cx="228600" cy="228600"/>
          </a:xfrm>
          <a:prstGeom prst="ellipse">
            <a:avLst/>
          </a:prstGeom>
          <a:solidFill>
            <a:srgbClr val="000000"/>
          </a:solidFill>
          <a:ln w="15875">
            <a:solidFill>
              <a:srgbClr val="000000"/>
            </a:solidFill>
            <a:round/>
            <a:headEnd/>
            <a:tailEnd/>
          </a:ln>
        </p:spPr>
        <p:txBody>
          <a:bodyPr wrap="none" anchor="ctr"/>
          <a:lstStyle/>
          <a:p>
            <a:endParaRPr lang="zh-CN" altLang="en-US"/>
          </a:p>
        </p:txBody>
      </p:sp>
      <p:sp>
        <p:nvSpPr>
          <p:cNvPr id="376846" name="Oval 15"/>
          <p:cNvSpPr>
            <a:spLocks noChangeArrowheads="1"/>
          </p:cNvSpPr>
          <p:nvPr/>
        </p:nvSpPr>
        <p:spPr bwMode="auto">
          <a:xfrm>
            <a:off x="3352800" y="3810000"/>
            <a:ext cx="1676400" cy="914400"/>
          </a:xfrm>
          <a:prstGeom prst="ellipse">
            <a:avLst/>
          </a:prstGeom>
          <a:noFill/>
          <a:ln w="28575">
            <a:solidFill>
              <a:srgbClr val="000000"/>
            </a:solidFill>
            <a:round/>
            <a:headEnd/>
            <a:tailEnd/>
          </a:ln>
        </p:spPr>
        <p:txBody>
          <a:bodyPr wrap="none" anchor="ctr"/>
          <a:lstStyle/>
          <a:p>
            <a:r>
              <a:rPr lang="en-US" altLang="zh-CN"/>
              <a:t>M+m</a:t>
            </a:r>
          </a:p>
        </p:txBody>
      </p:sp>
      <p:sp>
        <p:nvSpPr>
          <p:cNvPr id="376847" name="Oval 16"/>
          <p:cNvSpPr>
            <a:spLocks noChangeArrowheads="1"/>
          </p:cNvSpPr>
          <p:nvPr/>
        </p:nvSpPr>
        <p:spPr bwMode="auto">
          <a:xfrm>
            <a:off x="6096000" y="3886200"/>
            <a:ext cx="609600" cy="609600"/>
          </a:xfrm>
          <a:prstGeom prst="ellipse">
            <a:avLst/>
          </a:prstGeom>
          <a:noFill/>
          <a:ln w="19050">
            <a:solidFill>
              <a:srgbClr val="000000"/>
            </a:solidFill>
            <a:round/>
            <a:headEnd/>
            <a:tailEnd/>
          </a:ln>
        </p:spPr>
        <p:txBody>
          <a:bodyPr wrap="none" anchor="ctr"/>
          <a:lstStyle/>
          <a:p>
            <a:r>
              <a:rPr lang="en-US" altLang="zh-CN"/>
              <a:t>M</a:t>
            </a:r>
          </a:p>
        </p:txBody>
      </p:sp>
      <p:sp>
        <p:nvSpPr>
          <p:cNvPr id="376848" name="Oval 17"/>
          <p:cNvSpPr>
            <a:spLocks noChangeArrowheads="1"/>
          </p:cNvSpPr>
          <p:nvPr/>
        </p:nvSpPr>
        <p:spPr bwMode="auto">
          <a:xfrm>
            <a:off x="7467600" y="4038600"/>
            <a:ext cx="304800" cy="304800"/>
          </a:xfrm>
          <a:prstGeom prst="ellipse">
            <a:avLst/>
          </a:prstGeom>
          <a:noFill/>
          <a:ln w="19050">
            <a:solidFill>
              <a:srgbClr val="000000"/>
            </a:solidFill>
            <a:round/>
            <a:headEnd/>
            <a:tailEnd/>
          </a:ln>
        </p:spPr>
        <p:txBody>
          <a:bodyPr wrap="none" anchor="ctr"/>
          <a:lstStyle/>
          <a:p>
            <a:r>
              <a:rPr lang="en-US" altLang="zh-CN"/>
              <a:t>m</a:t>
            </a:r>
          </a:p>
        </p:txBody>
      </p:sp>
      <p:sp>
        <p:nvSpPr>
          <p:cNvPr id="376849" name="Line 19"/>
          <p:cNvSpPr>
            <a:spLocks noChangeShapeType="1"/>
          </p:cNvSpPr>
          <p:nvPr/>
        </p:nvSpPr>
        <p:spPr bwMode="auto">
          <a:xfrm>
            <a:off x="7010400" y="4191000"/>
            <a:ext cx="304800" cy="0"/>
          </a:xfrm>
          <a:prstGeom prst="line">
            <a:avLst/>
          </a:prstGeom>
          <a:noFill/>
          <a:ln w="15875">
            <a:solidFill>
              <a:srgbClr val="000000"/>
            </a:solidFill>
            <a:round/>
            <a:headEnd/>
            <a:tailEnd/>
          </a:ln>
        </p:spPr>
        <p:txBody>
          <a:bodyPr wrap="none" anchor="ctr"/>
          <a:lstStyle/>
          <a:p>
            <a:endParaRPr lang="en-US"/>
          </a:p>
        </p:txBody>
      </p:sp>
      <p:sp>
        <p:nvSpPr>
          <p:cNvPr id="376850" name="Line 20"/>
          <p:cNvSpPr>
            <a:spLocks noChangeShapeType="1"/>
          </p:cNvSpPr>
          <p:nvPr/>
        </p:nvSpPr>
        <p:spPr bwMode="auto">
          <a:xfrm>
            <a:off x="7162800" y="4038600"/>
            <a:ext cx="0" cy="381000"/>
          </a:xfrm>
          <a:prstGeom prst="line">
            <a:avLst/>
          </a:prstGeom>
          <a:noFill/>
          <a:ln w="15875">
            <a:solidFill>
              <a:srgbClr val="000000"/>
            </a:solidFill>
            <a:round/>
            <a:headEnd/>
            <a:tailEnd/>
          </a:ln>
        </p:spPr>
        <p:txBody>
          <a:bodyPr wrap="none" anchor="ctr"/>
          <a:lstStyle/>
          <a:p>
            <a:endParaRPr lang="en-US"/>
          </a:p>
        </p:txBody>
      </p:sp>
      <p:sp>
        <p:nvSpPr>
          <p:cNvPr id="376851" name="Line 21"/>
          <p:cNvSpPr>
            <a:spLocks noChangeShapeType="1"/>
          </p:cNvSpPr>
          <p:nvPr/>
        </p:nvSpPr>
        <p:spPr bwMode="auto">
          <a:xfrm>
            <a:off x="3581400" y="3581400"/>
            <a:ext cx="1295400" cy="0"/>
          </a:xfrm>
          <a:prstGeom prst="line">
            <a:avLst/>
          </a:prstGeom>
          <a:noFill/>
          <a:ln w="15875">
            <a:solidFill>
              <a:srgbClr val="000000"/>
            </a:solidFill>
            <a:round/>
            <a:headEnd/>
            <a:tailEnd type="triangle" w="med" len="med"/>
          </a:ln>
        </p:spPr>
        <p:txBody>
          <a:bodyPr wrap="none" anchor="ctr"/>
          <a:lstStyle/>
          <a:p>
            <a:endParaRPr lang="en-US"/>
          </a:p>
        </p:txBody>
      </p:sp>
      <p:sp>
        <p:nvSpPr>
          <p:cNvPr id="376852" name="Rectangle 22"/>
          <p:cNvSpPr>
            <a:spLocks noChangeArrowheads="1"/>
          </p:cNvSpPr>
          <p:nvPr/>
        </p:nvSpPr>
        <p:spPr bwMode="auto">
          <a:xfrm>
            <a:off x="4648200" y="3124200"/>
            <a:ext cx="381000" cy="304800"/>
          </a:xfrm>
          <a:prstGeom prst="rect">
            <a:avLst/>
          </a:prstGeom>
          <a:noFill/>
          <a:ln w="15875">
            <a:noFill/>
            <a:miter lim="800000"/>
            <a:headEnd/>
            <a:tailEnd/>
          </a:ln>
        </p:spPr>
        <p:txBody>
          <a:bodyPr wrap="none" anchor="ctr"/>
          <a:lstStyle/>
          <a:p>
            <a:r>
              <a:rPr lang="en-US" altLang="zh-CN"/>
              <a:t>V</a:t>
            </a:r>
            <a:r>
              <a:rPr lang="en-US" altLang="zh-CN" baseline="-25000"/>
              <a:t>0</a:t>
            </a:r>
            <a:endParaRPr lang="en-US" altLang="zh-CN"/>
          </a:p>
        </p:txBody>
      </p:sp>
      <p:sp>
        <p:nvSpPr>
          <p:cNvPr id="376853" name="Line 23"/>
          <p:cNvSpPr>
            <a:spLocks noChangeShapeType="1"/>
          </p:cNvSpPr>
          <p:nvPr/>
        </p:nvSpPr>
        <p:spPr bwMode="auto">
          <a:xfrm>
            <a:off x="6096000" y="3733800"/>
            <a:ext cx="533400" cy="0"/>
          </a:xfrm>
          <a:prstGeom prst="line">
            <a:avLst/>
          </a:prstGeom>
          <a:noFill/>
          <a:ln w="15875">
            <a:solidFill>
              <a:srgbClr val="000000"/>
            </a:solidFill>
            <a:round/>
            <a:headEnd/>
            <a:tailEnd type="triangle" w="med" len="med"/>
          </a:ln>
        </p:spPr>
        <p:txBody>
          <a:bodyPr wrap="none" anchor="ctr"/>
          <a:lstStyle/>
          <a:p>
            <a:endParaRPr lang="en-US"/>
          </a:p>
        </p:txBody>
      </p:sp>
      <p:sp>
        <p:nvSpPr>
          <p:cNvPr id="376854" name="AutoShape 24"/>
          <p:cNvSpPr>
            <a:spLocks noChangeArrowheads="1"/>
          </p:cNvSpPr>
          <p:nvPr/>
        </p:nvSpPr>
        <p:spPr bwMode="auto">
          <a:xfrm>
            <a:off x="5257800" y="4191000"/>
            <a:ext cx="609600" cy="152400"/>
          </a:xfrm>
          <a:prstGeom prst="rightArrow">
            <a:avLst>
              <a:gd name="adj1" fmla="val 50000"/>
              <a:gd name="adj2" fmla="val 100000"/>
            </a:avLst>
          </a:prstGeom>
          <a:noFill/>
          <a:ln w="15875">
            <a:solidFill>
              <a:srgbClr val="000000"/>
            </a:solidFill>
            <a:miter lim="800000"/>
            <a:headEnd/>
            <a:tailEnd/>
          </a:ln>
        </p:spPr>
        <p:txBody>
          <a:bodyPr wrap="none" anchor="ctr"/>
          <a:lstStyle/>
          <a:p>
            <a:endParaRPr lang="zh-CN" altLang="en-US"/>
          </a:p>
        </p:txBody>
      </p:sp>
      <p:sp>
        <p:nvSpPr>
          <p:cNvPr id="376855" name="Rectangle 25"/>
          <p:cNvSpPr>
            <a:spLocks noChangeArrowheads="1"/>
          </p:cNvSpPr>
          <p:nvPr/>
        </p:nvSpPr>
        <p:spPr bwMode="auto">
          <a:xfrm>
            <a:off x="6477000" y="3352800"/>
            <a:ext cx="304800" cy="304800"/>
          </a:xfrm>
          <a:prstGeom prst="rect">
            <a:avLst/>
          </a:prstGeom>
          <a:noFill/>
          <a:ln w="15875">
            <a:noFill/>
            <a:miter lim="800000"/>
            <a:headEnd/>
            <a:tailEnd/>
          </a:ln>
        </p:spPr>
        <p:txBody>
          <a:bodyPr wrap="none" anchor="ctr"/>
          <a:lstStyle/>
          <a:p>
            <a:r>
              <a:rPr lang="en-US" altLang="zh-CN"/>
              <a:t>u</a:t>
            </a:r>
          </a:p>
        </p:txBody>
      </p:sp>
      <p:sp>
        <p:nvSpPr>
          <p:cNvPr id="376856" name="Line 26"/>
          <p:cNvSpPr>
            <a:spLocks noChangeShapeType="1"/>
          </p:cNvSpPr>
          <p:nvPr/>
        </p:nvSpPr>
        <p:spPr bwMode="auto">
          <a:xfrm>
            <a:off x="7391400" y="3886200"/>
            <a:ext cx="533400" cy="0"/>
          </a:xfrm>
          <a:prstGeom prst="line">
            <a:avLst/>
          </a:prstGeom>
          <a:noFill/>
          <a:ln w="15875">
            <a:solidFill>
              <a:srgbClr val="000000"/>
            </a:solidFill>
            <a:round/>
            <a:headEnd/>
            <a:tailEnd type="triangle" w="med" len="med"/>
          </a:ln>
        </p:spPr>
        <p:txBody>
          <a:bodyPr wrap="none" anchor="ctr"/>
          <a:lstStyle/>
          <a:p>
            <a:endParaRPr lang="en-US"/>
          </a:p>
        </p:txBody>
      </p:sp>
      <p:sp>
        <p:nvSpPr>
          <p:cNvPr id="376857" name="Rectangle 27"/>
          <p:cNvSpPr>
            <a:spLocks noChangeArrowheads="1"/>
          </p:cNvSpPr>
          <p:nvPr/>
        </p:nvSpPr>
        <p:spPr bwMode="auto">
          <a:xfrm>
            <a:off x="7696200" y="3505200"/>
            <a:ext cx="304800" cy="304800"/>
          </a:xfrm>
          <a:prstGeom prst="rect">
            <a:avLst/>
          </a:prstGeom>
          <a:noFill/>
          <a:ln w="15875">
            <a:noFill/>
            <a:miter lim="800000"/>
            <a:headEnd/>
            <a:tailEnd/>
          </a:ln>
        </p:spPr>
        <p:txBody>
          <a:bodyPr wrap="none" anchor="ctr"/>
          <a:lstStyle/>
          <a:p>
            <a:r>
              <a:rPr lang="en-US" altLang="zh-CN"/>
              <a:t>v</a:t>
            </a:r>
          </a:p>
        </p:txBody>
      </p:sp>
      <p:sp>
        <p:nvSpPr>
          <p:cNvPr id="376858" name="Rectangle 28"/>
          <p:cNvSpPr>
            <a:spLocks noChangeArrowheads="1"/>
          </p:cNvSpPr>
          <p:nvPr/>
        </p:nvSpPr>
        <p:spPr bwMode="auto">
          <a:xfrm>
            <a:off x="4038600" y="5105400"/>
            <a:ext cx="3200400" cy="533400"/>
          </a:xfrm>
          <a:prstGeom prst="rect">
            <a:avLst/>
          </a:prstGeom>
          <a:noFill/>
          <a:ln w="15875">
            <a:solidFill>
              <a:srgbClr val="000000"/>
            </a:solidFill>
            <a:miter lim="800000"/>
            <a:headEnd/>
            <a:tailEnd/>
          </a:ln>
        </p:spPr>
        <p:txBody>
          <a:bodyPr wrap="none" anchor="ctr"/>
          <a:lstStyle/>
          <a:p>
            <a:r>
              <a:rPr lang="zh-CN" altLang="en-US"/>
              <a:t>铅球推球的力学模型</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ell Crawling 2.mp4">
            <a:hlinkClick r:id="" action="ppaction://media"/>
          </p:cNvPr>
          <p:cNvPicPr>
            <a:picLocks noRot="1" noChangeAspect="1"/>
          </p:cNvPicPr>
          <p:nvPr>
            <a:videoFile r:link="rId1"/>
          </p:nvPr>
        </p:nvPicPr>
        <p:blipFill>
          <a:blip r:embed="rId3" cstate="print"/>
          <a:stretch>
            <a:fillRect/>
          </a:stretch>
        </p:blipFill>
        <p:spPr>
          <a:xfrm>
            <a:off x="1214414" y="928670"/>
            <a:ext cx="6953298" cy="5214974"/>
          </a:xfrm>
          <a:prstGeom prst="rect">
            <a:avLst/>
          </a:prstGeom>
        </p:spPr>
      </p:pic>
      <p:sp>
        <p:nvSpPr>
          <p:cNvPr id="3" name="矩形 2"/>
          <p:cNvSpPr/>
          <p:nvPr/>
        </p:nvSpPr>
        <p:spPr>
          <a:xfrm>
            <a:off x="6643702" y="6215082"/>
            <a:ext cx="2283638" cy="369332"/>
          </a:xfrm>
          <a:prstGeom prst="rect">
            <a:avLst/>
          </a:prstGeom>
        </p:spPr>
        <p:txBody>
          <a:bodyPr wrap="none">
            <a:spAutoFit/>
          </a:bodyPr>
          <a:lstStyle/>
          <a:p>
            <a:r>
              <a:rPr lang="zh-CN" altLang="en-US" i="1" dirty="0" smtClean="0"/>
              <a:t>肌球蛋白</a:t>
            </a:r>
            <a:r>
              <a:rPr lang="zh-CN" altLang="en-US" dirty="0" smtClean="0"/>
              <a:t> （</a:t>
            </a:r>
            <a:r>
              <a:rPr lang="en-US" i="1" dirty="0" smtClean="0"/>
              <a:t>myosin</a:t>
            </a:r>
            <a:r>
              <a:rPr lang="en-US" dirty="0" smtClean="0"/>
              <a:t>）</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ell Crawling.mp4">
            <a:hlinkClick r:id="" action="ppaction://media"/>
          </p:cNvPr>
          <p:cNvPicPr>
            <a:picLocks noRot="1" noChangeAspect="1"/>
          </p:cNvPicPr>
          <p:nvPr>
            <a:videoFile r:link="rId1"/>
          </p:nvPr>
        </p:nvPicPr>
        <p:blipFill>
          <a:blip r:embed="rId3" cstate="print"/>
          <a:stretch>
            <a:fillRect/>
          </a:stretch>
        </p:blipFill>
        <p:spPr>
          <a:xfrm>
            <a:off x="1214414" y="214290"/>
            <a:ext cx="7286676" cy="5465007"/>
          </a:xfrm>
          <a:prstGeom prst="rect">
            <a:avLst/>
          </a:prstGeom>
        </p:spPr>
      </p:pic>
      <p:sp>
        <p:nvSpPr>
          <p:cNvPr id="3" name="矩形 2"/>
          <p:cNvSpPr/>
          <p:nvPr/>
        </p:nvSpPr>
        <p:spPr>
          <a:xfrm>
            <a:off x="285720" y="5929330"/>
            <a:ext cx="3819828" cy="369332"/>
          </a:xfrm>
          <a:prstGeom prst="rect">
            <a:avLst/>
          </a:prstGeom>
        </p:spPr>
        <p:txBody>
          <a:bodyPr wrap="none">
            <a:spAutoFit/>
          </a:bodyPr>
          <a:lstStyle/>
          <a:p>
            <a:r>
              <a:rPr lang="en-US" dirty="0" smtClean="0"/>
              <a:t>granulation tissue:</a:t>
            </a:r>
            <a:r>
              <a:rPr lang="zh-CN" altLang="en-US" dirty="0" smtClean="0"/>
              <a:t>肉芽组织 填平伤口</a:t>
            </a:r>
            <a:endParaRPr lang="en-US" dirty="0"/>
          </a:p>
        </p:txBody>
      </p:sp>
      <p:sp>
        <p:nvSpPr>
          <p:cNvPr id="4" name="矩形 3"/>
          <p:cNvSpPr/>
          <p:nvPr/>
        </p:nvSpPr>
        <p:spPr>
          <a:xfrm>
            <a:off x="357158" y="6357958"/>
            <a:ext cx="2716256" cy="369332"/>
          </a:xfrm>
          <a:prstGeom prst="rect">
            <a:avLst/>
          </a:prstGeom>
        </p:spPr>
        <p:txBody>
          <a:bodyPr wrap="none">
            <a:spAutoFit/>
          </a:bodyPr>
          <a:lstStyle/>
          <a:p>
            <a:r>
              <a:rPr lang="en-US" dirty="0" err="1" smtClean="0"/>
              <a:t>Epithelialization</a:t>
            </a:r>
            <a:r>
              <a:rPr lang="en-US" dirty="0" smtClean="0"/>
              <a:t>: </a:t>
            </a:r>
            <a:r>
              <a:rPr lang="zh-CN" altLang="en-US" dirty="0" smtClean="0"/>
              <a:t>上皮形成</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42925" y="100013"/>
            <a:ext cx="8058150" cy="665797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crovilli.mp4">
            <a:hlinkClick r:id="" action="ppaction://media"/>
          </p:cNvPr>
          <p:cNvPicPr>
            <a:picLocks noRot="1" noChangeAspect="1"/>
          </p:cNvPicPr>
          <p:nvPr>
            <a:videoFile r:link="rId1"/>
          </p:nvPr>
        </p:nvPicPr>
        <p:blipFill>
          <a:blip r:embed="rId3" cstate="print"/>
          <a:stretch>
            <a:fillRect/>
          </a:stretch>
        </p:blipFill>
        <p:spPr>
          <a:xfrm>
            <a:off x="1285852" y="1285860"/>
            <a:ext cx="6381794" cy="4786346"/>
          </a:xfrm>
          <a:prstGeom prst="rect">
            <a:avLst/>
          </a:prstGeom>
        </p:spPr>
      </p:pic>
      <p:sp>
        <p:nvSpPr>
          <p:cNvPr id="3" name="TextBox 2"/>
          <p:cNvSpPr txBox="1"/>
          <p:nvPr/>
        </p:nvSpPr>
        <p:spPr>
          <a:xfrm>
            <a:off x="2428860" y="428604"/>
            <a:ext cx="4643470" cy="646331"/>
          </a:xfrm>
          <a:prstGeom prst="rect">
            <a:avLst/>
          </a:prstGeom>
          <a:noFill/>
        </p:spPr>
        <p:txBody>
          <a:bodyPr wrap="square" rtlCol="0">
            <a:spAutoFit/>
          </a:bodyPr>
          <a:lstStyle/>
          <a:p>
            <a:r>
              <a:rPr lang="zh-CN" altLang="en-US" sz="3600" dirty="0" smtClean="0"/>
              <a:t>微绒毛 </a:t>
            </a:r>
            <a:r>
              <a:rPr lang="en-US" altLang="zh-CN" sz="3600" dirty="0" err="1" smtClean="0"/>
              <a:t>Microvilli</a:t>
            </a:r>
            <a:endParaRPr lang="en-US" sz="36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4" cstate="print"/>
          <a:srcRect/>
          <a:stretch>
            <a:fillRect/>
          </a:stretch>
        </p:blipFill>
        <p:spPr bwMode="auto">
          <a:xfrm>
            <a:off x="214282" y="142852"/>
            <a:ext cx="3819525" cy="419100"/>
          </a:xfrm>
          <a:prstGeom prst="rect">
            <a:avLst/>
          </a:prstGeom>
          <a:noFill/>
          <a:ln w="9525">
            <a:noFill/>
            <a:miter lim="800000"/>
            <a:headEnd/>
            <a:tailEnd/>
          </a:ln>
          <a:effectLst/>
        </p:spPr>
      </p:pic>
      <p:pic>
        <p:nvPicPr>
          <p:cNvPr id="3" name="Intermediate Filaments (ECB)-18.mp4">
            <a:hlinkClick r:id="" action="ppaction://media"/>
          </p:cNvPr>
          <p:cNvPicPr>
            <a:picLocks noRot="1" noChangeAspect="1"/>
          </p:cNvPicPr>
          <p:nvPr>
            <a:videoFile r:link="rId1"/>
          </p:nvPr>
        </p:nvPicPr>
        <p:blipFill>
          <a:blip r:embed="rId5" cstate="print"/>
          <a:stretch>
            <a:fillRect/>
          </a:stretch>
        </p:blipFill>
        <p:spPr>
          <a:xfrm>
            <a:off x="1428728" y="2143116"/>
            <a:ext cx="6000792" cy="4500595"/>
          </a:xfrm>
          <a:prstGeom prst="rect">
            <a:avLst/>
          </a:prstGeom>
        </p:spPr>
      </p:pic>
      <p:grpSp>
        <p:nvGrpSpPr>
          <p:cNvPr id="6" name="组合 5"/>
          <p:cNvGrpSpPr/>
          <p:nvPr/>
        </p:nvGrpSpPr>
        <p:grpSpPr>
          <a:xfrm>
            <a:off x="285720" y="714356"/>
            <a:ext cx="7901806" cy="1071570"/>
            <a:chOff x="285720" y="714356"/>
            <a:chExt cx="7901806" cy="1071570"/>
          </a:xfrm>
        </p:grpSpPr>
        <p:pic>
          <p:nvPicPr>
            <p:cNvPr id="33795" name="Picture 3"/>
            <p:cNvPicPr>
              <a:picLocks noChangeAspect="1" noChangeArrowheads="1"/>
            </p:cNvPicPr>
            <p:nvPr/>
          </p:nvPicPr>
          <p:blipFill>
            <a:blip r:embed="rId6" cstate="print"/>
            <a:srcRect/>
            <a:stretch>
              <a:fillRect/>
            </a:stretch>
          </p:blipFill>
          <p:spPr bwMode="auto">
            <a:xfrm>
              <a:off x="285720" y="714356"/>
              <a:ext cx="7901806" cy="1071570"/>
            </a:xfrm>
            <a:prstGeom prst="rect">
              <a:avLst/>
            </a:prstGeom>
            <a:noFill/>
            <a:ln w="9525">
              <a:noFill/>
              <a:miter lim="800000"/>
              <a:headEnd/>
              <a:tailEnd/>
            </a:ln>
            <a:effectLst/>
          </p:spPr>
        </p:pic>
        <p:sp>
          <p:nvSpPr>
            <p:cNvPr id="5" name="矩形 4"/>
            <p:cNvSpPr/>
            <p:nvPr/>
          </p:nvSpPr>
          <p:spPr>
            <a:xfrm>
              <a:off x="7786710" y="1428736"/>
              <a:ext cx="35719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13_113512.jpg"/>
          <p:cNvPicPr>
            <a:picLocks noChangeAspect="1"/>
          </p:cNvPicPr>
          <p:nvPr/>
        </p:nvPicPr>
        <p:blipFill>
          <a:blip r:embed="rId2" cstate="print"/>
          <a:stretch>
            <a:fillRect/>
          </a:stretch>
        </p:blipFill>
        <p:spPr>
          <a:xfrm>
            <a:off x="0" y="851647"/>
            <a:ext cx="9144000" cy="51547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14282" y="214290"/>
            <a:ext cx="2762250" cy="466725"/>
          </a:xfrm>
          <a:prstGeom prst="rect">
            <a:avLst/>
          </a:prstGeom>
          <a:noFill/>
          <a:ln w="9525">
            <a:noFill/>
            <a:miter lim="800000"/>
            <a:headEnd/>
            <a:tailEnd/>
          </a:ln>
          <a:effectLst/>
        </p:spPr>
      </p:pic>
      <p:pic>
        <p:nvPicPr>
          <p:cNvPr id="34820" name="Picture 4" descr="Image result for microtubules"/>
          <p:cNvPicPr>
            <a:picLocks noChangeAspect="1" noChangeArrowheads="1"/>
          </p:cNvPicPr>
          <p:nvPr/>
        </p:nvPicPr>
        <p:blipFill>
          <a:blip r:embed="rId3" cstate="print"/>
          <a:srcRect/>
          <a:stretch>
            <a:fillRect/>
          </a:stretch>
        </p:blipFill>
        <p:spPr bwMode="auto">
          <a:xfrm>
            <a:off x="0" y="2500306"/>
            <a:ext cx="4667282" cy="3500462"/>
          </a:xfrm>
          <a:prstGeom prst="rect">
            <a:avLst/>
          </a:prstGeom>
          <a:noFill/>
        </p:spPr>
      </p:pic>
      <p:pic>
        <p:nvPicPr>
          <p:cNvPr id="34823" name="Picture 7" descr="Image result for microtubules"/>
          <p:cNvPicPr>
            <a:picLocks noChangeAspect="1" noChangeArrowheads="1"/>
          </p:cNvPicPr>
          <p:nvPr/>
        </p:nvPicPr>
        <p:blipFill>
          <a:blip r:embed="rId4" cstate="print"/>
          <a:srcRect/>
          <a:stretch>
            <a:fillRect/>
          </a:stretch>
        </p:blipFill>
        <p:spPr bwMode="auto">
          <a:xfrm>
            <a:off x="4565962" y="2500306"/>
            <a:ext cx="4296218" cy="3714776"/>
          </a:xfrm>
          <a:prstGeom prst="rect">
            <a:avLst/>
          </a:prstGeom>
          <a:noFill/>
        </p:spPr>
      </p:pic>
      <p:grpSp>
        <p:nvGrpSpPr>
          <p:cNvPr id="7" name="组合 6"/>
          <p:cNvGrpSpPr/>
          <p:nvPr/>
        </p:nvGrpSpPr>
        <p:grpSpPr>
          <a:xfrm>
            <a:off x="285720" y="928670"/>
            <a:ext cx="8282199" cy="1071570"/>
            <a:chOff x="285720" y="928670"/>
            <a:chExt cx="8282199" cy="1071570"/>
          </a:xfrm>
        </p:grpSpPr>
        <p:pic>
          <p:nvPicPr>
            <p:cNvPr id="34821" name="Picture 5"/>
            <p:cNvPicPr>
              <a:picLocks noChangeAspect="1" noChangeArrowheads="1"/>
            </p:cNvPicPr>
            <p:nvPr/>
          </p:nvPicPr>
          <p:blipFill>
            <a:blip r:embed="rId5" cstate="print"/>
            <a:srcRect/>
            <a:stretch>
              <a:fillRect/>
            </a:stretch>
          </p:blipFill>
          <p:spPr bwMode="auto">
            <a:xfrm>
              <a:off x="285720" y="928670"/>
              <a:ext cx="8282199" cy="1071570"/>
            </a:xfrm>
            <a:prstGeom prst="rect">
              <a:avLst/>
            </a:prstGeom>
            <a:noFill/>
            <a:ln w="9525">
              <a:noFill/>
              <a:miter lim="800000"/>
              <a:headEnd/>
              <a:tailEnd/>
            </a:ln>
            <a:effectLst/>
          </p:spPr>
        </p:pic>
        <p:sp>
          <p:nvSpPr>
            <p:cNvPr id="6" name="矩形 5"/>
            <p:cNvSpPr/>
            <p:nvPr/>
          </p:nvSpPr>
          <p:spPr>
            <a:xfrm>
              <a:off x="3286116" y="1285860"/>
              <a:ext cx="2214578"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矩形 7"/>
          <p:cNvSpPr/>
          <p:nvPr/>
        </p:nvSpPr>
        <p:spPr>
          <a:xfrm>
            <a:off x="3357554" y="1285860"/>
            <a:ext cx="1107996" cy="369332"/>
          </a:xfrm>
          <a:prstGeom prst="rect">
            <a:avLst/>
          </a:prstGeom>
        </p:spPr>
        <p:txBody>
          <a:bodyPr wrap="none">
            <a:spAutoFit/>
          </a:bodyPr>
          <a:lstStyle/>
          <a:p>
            <a:r>
              <a:rPr lang="zh-CN" altLang="en-US" dirty="0" smtClean="0"/>
              <a:t>微管蛋白</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icrotubules - tentpoles &amp; railroads-137+140.mp4">
            <a:hlinkClick r:id="" action="ppaction://media"/>
          </p:cNvPr>
          <p:cNvPicPr>
            <a:picLocks noRot="1" noChangeAspect="1"/>
          </p:cNvPicPr>
          <p:nvPr>
            <a:videoFile r:link="rId1"/>
          </p:nvPr>
        </p:nvPicPr>
        <p:blipFill>
          <a:blip r:embed="rId3" cstate="print"/>
          <a:stretch>
            <a:fillRect/>
          </a:stretch>
        </p:blipFill>
        <p:spPr>
          <a:xfrm>
            <a:off x="1071538" y="785794"/>
            <a:ext cx="6858048" cy="514353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4282" y="357166"/>
            <a:ext cx="8358246" cy="1071570"/>
            <a:chOff x="214282" y="642918"/>
            <a:chExt cx="8358246" cy="1071570"/>
          </a:xfrm>
        </p:grpSpPr>
        <p:grpSp>
          <p:nvGrpSpPr>
            <p:cNvPr id="4" name="组合 3"/>
            <p:cNvGrpSpPr/>
            <p:nvPr/>
          </p:nvGrpSpPr>
          <p:grpSpPr>
            <a:xfrm>
              <a:off x="214282" y="642918"/>
              <a:ext cx="8309920" cy="1071570"/>
              <a:chOff x="214282" y="642918"/>
              <a:chExt cx="8309920" cy="1071570"/>
            </a:xfrm>
          </p:grpSpPr>
          <p:pic>
            <p:nvPicPr>
              <p:cNvPr id="1026" name="Picture 2"/>
              <p:cNvPicPr>
                <a:picLocks noChangeAspect="1" noChangeArrowheads="1"/>
              </p:cNvPicPr>
              <p:nvPr/>
            </p:nvPicPr>
            <p:blipFill>
              <a:blip r:embed="rId2" cstate="print"/>
              <a:srcRect/>
              <a:stretch>
                <a:fillRect/>
              </a:stretch>
            </p:blipFill>
            <p:spPr bwMode="auto">
              <a:xfrm>
                <a:off x="214282" y="642918"/>
                <a:ext cx="8309920" cy="1071570"/>
              </a:xfrm>
              <a:prstGeom prst="rect">
                <a:avLst/>
              </a:prstGeom>
              <a:noFill/>
              <a:ln w="9525">
                <a:noFill/>
                <a:miter lim="800000"/>
                <a:headEnd/>
                <a:tailEnd/>
              </a:ln>
              <a:effectLst/>
            </p:spPr>
          </p:pic>
          <p:sp>
            <p:nvSpPr>
              <p:cNvPr id="3" name="矩形 2"/>
              <p:cNvSpPr/>
              <p:nvPr/>
            </p:nvSpPr>
            <p:spPr>
              <a:xfrm>
                <a:off x="214282" y="714356"/>
                <a:ext cx="592935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矩形 4"/>
            <p:cNvSpPr/>
            <p:nvPr/>
          </p:nvSpPr>
          <p:spPr>
            <a:xfrm>
              <a:off x="6000760" y="1357298"/>
              <a:ext cx="257176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descr="Image result for microtubules"/>
          <p:cNvPicPr>
            <a:picLocks noChangeAspect="1" noChangeArrowheads="1"/>
          </p:cNvPicPr>
          <p:nvPr/>
        </p:nvPicPr>
        <p:blipFill>
          <a:blip r:embed="rId3" cstate="print"/>
          <a:srcRect/>
          <a:stretch>
            <a:fillRect/>
          </a:stretch>
        </p:blipFill>
        <p:spPr bwMode="auto">
          <a:xfrm>
            <a:off x="0" y="1500174"/>
            <a:ext cx="5214973" cy="3996148"/>
          </a:xfrm>
          <a:prstGeom prst="rect">
            <a:avLst/>
          </a:prstGeom>
          <a:noFill/>
        </p:spPr>
      </p:pic>
      <p:pic>
        <p:nvPicPr>
          <p:cNvPr id="1031" name="Picture 7" descr="Image result for microtubules"/>
          <p:cNvPicPr>
            <a:picLocks noChangeAspect="1" noChangeArrowheads="1"/>
          </p:cNvPicPr>
          <p:nvPr/>
        </p:nvPicPr>
        <p:blipFill>
          <a:blip r:embed="rId4" cstate="print"/>
          <a:srcRect/>
          <a:stretch>
            <a:fillRect/>
          </a:stretch>
        </p:blipFill>
        <p:spPr bwMode="auto">
          <a:xfrm>
            <a:off x="5214942" y="1785926"/>
            <a:ext cx="3810000" cy="3533776"/>
          </a:xfrm>
          <a:prstGeom prst="rect">
            <a:avLst/>
          </a:prstGeom>
          <a:noFill/>
        </p:spPr>
      </p:pic>
      <p:sp>
        <p:nvSpPr>
          <p:cNvPr id="9" name="TextBox 8"/>
          <p:cNvSpPr txBox="1"/>
          <p:nvPr/>
        </p:nvSpPr>
        <p:spPr>
          <a:xfrm>
            <a:off x="785786" y="5929330"/>
            <a:ext cx="4143404" cy="646331"/>
          </a:xfrm>
          <a:prstGeom prst="rect">
            <a:avLst/>
          </a:prstGeom>
          <a:noFill/>
        </p:spPr>
        <p:txBody>
          <a:bodyPr wrap="square" rtlCol="0">
            <a:spAutoFit/>
          </a:bodyPr>
          <a:lstStyle/>
          <a:p>
            <a:r>
              <a:rPr lang="zh-CN" altLang="en-US" dirty="0" smtClean="0"/>
              <a:t>马达蛋白： 驱动蛋白（</a:t>
            </a:r>
            <a:r>
              <a:rPr lang="en-US" altLang="zh-CN" dirty="0" err="1" smtClean="0"/>
              <a:t>kinesin</a:t>
            </a:r>
            <a:r>
              <a:rPr lang="en-US" altLang="zh-CN" dirty="0" smtClean="0"/>
              <a:t>) </a:t>
            </a:r>
            <a:r>
              <a:rPr lang="zh-CN" altLang="en-US" dirty="0" smtClean="0"/>
              <a:t>和 胞质动力蛋白（</a:t>
            </a:r>
            <a:r>
              <a:rPr lang="en-US" altLang="zh-CN" dirty="0" err="1" smtClean="0"/>
              <a:t>cytoplasmic</a:t>
            </a:r>
            <a:r>
              <a:rPr lang="en-US" altLang="zh-CN" dirty="0" smtClean="0"/>
              <a:t> </a:t>
            </a:r>
            <a:r>
              <a:rPr lang="en-US" altLang="zh-CN" dirty="0" err="1" smtClean="0"/>
              <a:t>dynein</a:t>
            </a:r>
            <a:r>
              <a:rPr lang="en-US" altLang="zh-CN" dirty="0" smtClean="0"/>
              <a:t>)</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microtubules"/>
          <p:cNvPicPr>
            <a:picLocks noChangeAspect="1" noChangeArrowheads="1"/>
          </p:cNvPicPr>
          <p:nvPr/>
        </p:nvPicPr>
        <p:blipFill>
          <a:blip r:embed="rId2" cstate="print"/>
          <a:srcRect/>
          <a:stretch>
            <a:fillRect/>
          </a:stretch>
        </p:blipFill>
        <p:spPr bwMode="auto">
          <a:xfrm>
            <a:off x="214282" y="1785926"/>
            <a:ext cx="4357718" cy="3437073"/>
          </a:xfrm>
          <a:prstGeom prst="rect">
            <a:avLst/>
          </a:prstGeom>
          <a:noFill/>
        </p:spPr>
      </p:pic>
      <p:grpSp>
        <p:nvGrpSpPr>
          <p:cNvPr id="5" name="组合 4"/>
          <p:cNvGrpSpPr/>
          <p:nvPr/>
        </p:nvGrpSpPr>
        <p:grpSpPr>
          <a:xfrm>
            <a:off x="285720" y="214290"/>
            <a:ext cx="8096307" cy="714380"/>
            <a:chOff x="357158" y="3500438"/>
            <a:chExt cx="8096307" cy="714380"/>
          </a:xfrm>
        </p:grpSpPr>
        <p:pic>
          <p:nvPicPr>
            <p:cNvPr id="6" name="Picture 3"/>
            <p:cNvPicPr>
              <a:picLocks noChangeAspect="1" noChangeArrowheads="1"/>
            </p:cNvPicPr>
            <p:nvPr/>
          </p:nvPicPr>
          <p:blipFill>
            <a:blip r:embed="rId3" cstate="print"/>
            <a:srcRect/>
            <a:stretch>
              <a:fillRect/>
            </a:stretch>
          </p:blipFill>
          <p:spPr bwMode="auto">
            <a:xfrm>
              <a:off x="357158" y="3500438"/>
              <a:ext cx="8096307" cy="714380"/>
            </a:xfrm>
            <a:prstGeom prst="rect">
              <a:avLst/>
            </a:prstGeom>
            <a:noFill/>
            <a:ln w="9525">
              <a:noFill/>
              <a:miter lim="800000"/>
              <a:headEnd/>
              <a:tailEnd/>
            </a:ln>
            <a:effectLst/>
          </p:spPr>
        </p:pic>
        <p:sp>
          <p:nvSpPr>
            <p:cNvPr id="7" name="矩形 6"/>
            <p:cNvSpPr/>
            <p:nvPr/>
          </p:nvSpPr>
          <p:spPr>
            <a:xfrm>
              <a:off x="6143636" y="3786190"/>
              <a:ext cx="221457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918" name="Picture 6"/>
          <p:cNvPicPr>
            <a:picLocks noChangeAspect="1" noChangeArrowheads="1"/>
          </p:cNvPicPr>
          <p:nvPr/>
        </p:nvPicPr>
        <p:blipFill>
          <a:blip r:embed="rId4" cstate="print"/>
          <a:srcRect/>
          <a:stretch>
            <a:fillRect/>
          </a:stretch>
        </p:blipFill>
        <p:spPr bwMode="auto">
          <a:xfrm>
            <a:off x="4500562" y="1500174"/>
            <a:ext cx="4429124" cy="4354054"/>
          </a:xfrm>
          <a:prstGeom prst="rect">
            <a:avLst/>
          </a:prstGeom>
          <a:noFill/>
          <a:ln w="9525">
            <a:noFill/>
            <a:miter lim="800000"/>
            <a:headEnd/>
            <a:tailEnd/>
          </a:ln>
          <a:effectLst/>
        </p:spPr>
      </p:pic>
      <p:sp>
        <p:nvSpPr>
          <p:cNvPr id="8" name="TextBox 7"/>
          <p:cNvSpPr txBox="1"/>
          <p:nvPr/>
        </p:nvSpPr>
        <p:spPr>
          <a:xfrm>
            <a:off x="6357950" y="642918"/>
            <a:ext cx="2357454" cy="369332"/>
          </a:xfrm>
          <a:prstGeom prst="rect">
            <a:avLst/>
          </a:prstGeom>
          <a:noFill/>
        </p:spPr>
        <p:txBody>
          <a:bodyPr wrap="square" rtlCol="0">
            <a:spAutoFit/>
          </a:bodyPr>
          <a:lstStyle/>
          <a:p>
            <a:r>
              <a:rPr lang="zh-CN" altLang="en-US" dirty="0" smtClean="0"/>
              <a:t>纤毛和鞭毛</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3"/>
          <p:cNvSpPr>
            <a:spLocks noGrp="1" noChangeArrowheads="1"/>
          </p:cNvSpPr>
          <p:nvPr>
            <p:ph type="body" idx="4294967295"/>
          </p:nvPr>
        </p:nvSpPr>
        <p:spPr>
          <a:xfrm>
            <a:off x="685800" y="838200"/>
            <a:ext cx="7772400" cy="5486400"/>
          </a:xfrm>
        </p:spPr>
        <p:txBody>
          <a:bodyPr/>
          <a:lstStyle/>
          <a:p>
            <a:pPr eaLnBrk="1" hangingPunct="1">
              <a:buFontTx/>
              <a:buNone/>
            </a:pPr>
            <a:r>
              <a:rPr lang="zh-CN" altLang="en-US" sz="2800" dirty="0" smtClean="0"/>
              <a:t>由动量守恒：</a:t>
            </a:r>
          </a:p>
          <a:p>
            <a:pPr>
              <a:buNone/>
            </a:pPr>
            <a:r>
              <a:rPr lang="en-US" altLang="zh-CN" sz="2800" dirty="0" smtClean="0"/>
              <a:t>     (</a:t>
            </a:r>
            <a:r>
              <a:rPr lang="en-US" altLang="zh-CN" sz="2800" dirty="0" err="1" smtClean="0"/>
              <a:t>M+m</a:t>
            </a:r>
            <a:r>
              <a:rPr lang="en-US" altLang="zh-CN" sz="2800" dirty="0" smtClean="0"/>
              <a:t>)V</a:t>
            </a:r>
            <a:r>
              <a:rPr lang="en-US" altLang="zh-CN" sz="2800" baseline="-25000" dirty="0" smtClean="0"/>
              <a:t>0</a:t>
            </a:r>
            <a:r>
              <a:rPr lang="en-US" altLang="zh-CN" sz="2800" dirty="0" smtClean="0"/>
              <a:t> = Mu + </a:t>
            </a:r>
            <a:r>
              <a:rPr lang="en-US" altLang="zh-CN" sz="2800" dirty="0" err="1" smtClean="0"/>
              <a:t>mv</a:t>
            </a:r>
            <a:r>
              <a:rPr lang="en-US" altLang="zh-CN" sz="2800" dirty="0" smtClean="0"/>
              <a:t> </a:t>
            </a:r>
          </a:p>
          <a:p>
            <a:pPr eaLnBrk="1" hangingPunct="1">
              <a:buFontTx/>
              <a:buNone/>
            </a:pPr>
            <a:r>
              <a:rPr lang="en-US" altLang="zh-CN" sz="2800" dirty="0" smtClean="0"/>
              <a:t>   (</a:t>
            </a:r>
            <a:r>
              <a:rPr lang="zh-CN" altLang="en-US" sz="2800" dirty="0" smtClean="0"/>
              <a:t>出手前的动量等于出手后的动量）</a:t>
            </a:r>
          </a:p>
          <a:p>
            <a:pPr eaLnBrk="1" hangingPunct="1">
              <a:buFontTx/>
              <a:buNone/>
            </a:pPr>
            <a:r>
              <a:rPr lang="zh-CN" altLang="en-US" sz="2800" dirty="0" smtClean="0"/>
              <a:t>出手速度</a:t>
            </a:r>
            <a:r>
              <a:rPr lang="en-US" altLang="zh-CN" sz="2800" dirty="0" smtClean="0"/>
              <a:t>v:</a:t>
            </a:r>
          </a:p>
          <a:p>
            <a:pPr eaLnBrk="1" hangingPunct="1">
              <a:buFontTx/>
              <a:buNone/>
            </a:pPr>
            <a:r>
              <a:rPr lang="en-US" altLang="zh-CN" sz="2800" dirty="0" smtClean="0"/>
              <a:t>v =[(</a:t>
            </a:r>
            <a:r>
              <a:rPr lang="en-US" altLang="zh-CN" sz="2800" dirty="0" err="1" smtClean="0"/>
              <a:t>M+m</a:t>
            </a:r>
            <a:r>
              <a:rPr lang="en-US" altLang="zh-CN" sz="2800" dirty="0" smtClean="0"/>
              <a:t>)V</a:t>
            </a:r>
            <a:r>
              <a:rPr lang="en-US" altLang="zh-CN" sz="2800" baseline="-25000" dirty="0" smtClean="0"/>
              <a:t>0</a:t>
            </a:r>
            <a:r>
              <a:rPr lang="en-US" altLang="zh-CN" sz="2800" dirty="0" smtClean="0"/>
              <a:t> – Mu]/m </a:t>
            </a:r>
          </a:p>
          <a:p>
            <a:pPr eaLnBrk="1" hangingPunct="1">
              <a:buFontTx/>
              <a:buNone/>
            </a:pPr>
            <a:r>
              <a:rPr lang="en-US" altLang="zh-CN" sz="2800" dirty="0" smtClean="0"/>
              <a:t>   = V</a:t>
            </a:r>
            <a:r>
              <a:rPr lang="en-US" altLang="zh-CN" sz="2800" baseline="-25000" dirty="0" smtClean="0"/>
              <a:t>0</a:t>
            </a:r>
            <a:r>
              <a:rPr lang="en-US" altLang="zh-CN" sz="2800" dirty="0" smtClean="0"/>
              <a:t> + M/m (V</a:t>
            </a:r>
            <a:r>
              <a:rPr lang="en-US" altLang="zh-CN" sz="2800" baseline="-25000" dirty="0" smtClean="0"/>
              <a:t>0</a:t>
            </a:r>
            <a:r>
              <a:rPr lang="en-US" altLang="zh-CN" sz="2800" dirty="0" smtClean="0"/>
              <a:t> – u)</a:t>
            </a:r>
          </a:p>
          <a:p>
            <a:pPr eaLnBrk="1" hangingPunct="1">
              <a:buFontTx/>
              <a:buNone/>
            </a:pPr>
            <a:r>
              <a:rPr lang="zh-CN" altLang="en-US" sz="2800" dirty="0" smtClean="0"/>
              <a:t>目标：增大出手速度</a:t>
            </a:r>
            <a:r>
              <a:rPr lang="en-US" altLang="zh-CN" sz="2800" dirty="0" smtClean="0"/>
              <a:t>v</a:t>
            </a:r>
          </a:p>
          <a:p>
            <a:pPr eaLnBrk="1" hangingPunct="1">
              <a:buFontTx/>
              <a:buNone/>
            </a:pPr>
            <a:r>
              <a:rPr lang="zh-CN" altLang="en-US" sz="2800" dirty="0" smtClean="0"/>
              <a:t>方法（</a:t>
            </a:r>
            <a:r>
              <a:rPr lang="zh-CN" altLang="en-US" sz="2800" dirty="0" smtClean="0">
                <a:sym typeface="Wingdings" pitchFamily="2" charset="2"/>
              </a:rPr>
              <a:t>1）增大初速度</a:t>
            </a:r>
            <a:r>
              <a:rPr lang="en-US" altLang="zh-CN" sz="2800" dirty="0" smtClean="0">
                <a:sym typeface="Wingdings" pitchFamily="2" charset="2"/>
              </a:rPr>
              <a:t>V</a:t>
            </a:r>
            <a:r>
              <a:rPr lang="en-US" altLang="zh-CN" sz="2800" baseline="-25000" dirty="0" smtClean="0">
                <a:sym typeface="Wingdings" pitchFamily="2" charset="2"/>
              </a:rPr>
              <a:t>0</a:t>
            </a:r>
            <a:endParaRPr lang="en-US" altLang="zh-CN" sz="2800" dirty="0" smtClean="0">
              <a:sym typeface="Wingdings" pitchFamily="2" charset="2"/>
            </a:endParaRPr>
          </a:p>
          <a:p>
            <a:pPr eaLnBrk="1" hangingPunct="1">
              <a:buFontTx/>
              <a:buNone/>
            </a:pPr>
            <a:r>
              <a:rPr lang="en-US" altLang="zh-CN" sz="2800" dirty="0" smtClean="0">
                <a:sym typeface="Wingdings" pitchFamily="2" charset="2"/>
              </a:rPr>
              <a:t>           (2)</a:t>
            </a:r>
            <a:r>
              <a:rPr lang="zh-CN" altLang="en-US" sz="2800" dirty="0" smtClean="0">
                <a:sym typeface="Wingdings" pitchFamily="2" charset="2"/>
              </a:rPr>
              <a:t>增大</a:t>
            </a:r>
            <a:r>
              <a:rPr lang="en-US" altLang="zh-CN" sz="2800" dirty="0" smtClean="0">
                <a:sym typeface="Wingdings" pitchFamily="2" charset="2"/>
              </a:rPr>
              <a:t>M/m</a:t>
            </a:r>
            <a:r>
              <a:rPr lang="zh-CN" altLang="en-US" sz="2800" dirty="0" smtClean="0">
                <a:sym typeface="Wingdings" pitchFamily="2" charset="2"/>
              </a:rPr>
              <a:t>的比值</a:t>
            </a:r>
          </a:p>
          <a:p>
            <a:pPr eaLnBrk="1" hangingPunct="1">
              <a:buFontTx/>
              <a:buNone/>
            </a:pPr>
            <a:r>
              <a:rPr lang="zh-CN" altLang="en-US" sz="2800" dirty="0" smtClean="0">
                <a:sym typeface="Wingdings" pitchFamily="2" charset="2"/>
              </a:rPr>
              <a:t>        （3）减少出手后人体速度</a:t>
            </a:r>
            <a:r>
              <a:rPr lang="en-US" altLang="zh-CN" sz="2800" dirty="0" smtClean="0">
                <a:sym typeface="Wingdings" pitchFamily="2" charset="2"/>
              </a:rPr>
              <a:t>u （</a:t>
            </a:r>
            <a:r>
              <a:rPr lang="zh-CN" altLang="en-US" sz="2800" dirty="0" smtClean="0">
                <a:sym typeface="Wingdings" pitchFamily="2" charset="2"/>
              </a:rPr>
              <a:t>制动效果</a:t>
            </a:r>
            <a:r>
              <a:rPr lang="en-US" altLang="zh-CN" sz="2800" dirty="0" smtClean="0">
                <a:sym typeface="Wingdings" pitchFamily="2" charset="2"/>
              </a:rPr>
              <a:t>)</a:t>
            </a:r>
            <a:endParaRPr lang="zh-CN" altLang="en-US" sz="2800" dirty="0" smtClean="0">
              <a:sym typeface="Wingdings" pitchFamily="2" charset="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313_113320.jpg"/>
          <p:cNvPicPr>
            <a:picLocks noChangeAspect="1"/>
          </p:cNvPicPr>
          <p:nvPr/>
        </p:nvPicPr>
        <p:blipFill>
          <a:blip r:embed="rId2" cstate="print"/>
          <a:stretch>
            <a:fillRect/>
          </a:stretch>
        </p:blipFill>
        <p:spPr>
          <a:xfrm>
            <a:off x="0" y="142852"/>
            <a:ext cx="8772710" cy="65643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haracters of Cilia and Flagella.mp4">
            <a:hlinkClick r:id="" action="ppaction://media"/>
          </p:cNvPr>
          <p:cNvPicPr>
            <a:picLocks noRot="1" noChangeAspect="1"/>
          </p:cNvPicPr>
          <p:nvPr>
            <a:videoFile r:link="rId1"/>
          </p:nvPr>
        </p:nvPicPr>
        <p:blipFill>
          <a:blip r:embed="rId3" cstate="print"/>
          <a:stretch>
            <a:fillRect/>
          </a:stretch>
        </p:blipFill>
        <p:spPr>
          <a:xfrm>
            <a:off x="1071538" y="857232"/>
            <a:ext cx="6929486" cy="519711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00034" y="571480"/>
            <a:ext cx="7643866" cy="638175"/>
            <a:chOff x="500034" y="571480"/>
            <a:chExt cx="7643866" cy="638175"/>
          </a:xfrm>
        </p:grpSpPr>
        <p:pic>
          <p:nvPicPr>
            <p:cNvPr id="39938" name="Picture 2"/>
            <p:cNvPicPr>
              <a:picLocks noChangeAspect="1" noChangeArrowheads="1"/>
            </p:cNvPicPr>
            <p:nvPr/>
          </p:nvPicPr>
          <p:blipFill>
            <a:blip r:embed="rId2" cstate="print"/>
            <a:srcRect/>
            <a:stretch>
              <a:fillRect/>
            </a:stretch>
          </p:blipFill>
          <p:spPr bwMode="auto">
            <a:xfrm>
              <a:off x="500034" y="571480"/>
              <a:ext cx="7534275" cy="638175"/>
            </a:xfrm>
            <a:prstGeom prst="rect">
              <a:avLst/>
            </a:prstGeom>
            <a:noFill/>
            <a:ln w="9525">
              <a:noFill/>
              <a:miter lim="800000"/>
              <a:headEnd/>
              <a:tailEnd/>
            </a:ln>
            <a:effectLst/>
          </p:spPr>
        </p:pic>
        <p:sp>
          <p:nvSpPr>
            <p:cNvPr id="3" name="矩形 2"/>
            <p:cNvSpPr/>
            <p:nvPr/>
          </p:nvSpPr>
          <p:spPr>
            <a:xfrm>
              <a:off x="6215074" y="928670"/>
              <a:ext cx="192882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5143504" y="928670"/>
              <a:ext cx="1000132"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940" name="Picture 4" descr="Related image"/>
          <p:cNvPicPr>
            <a:picLocks noChangeAspect="1" noChangeArrowheads="1"/>
          </p:cNvPicPr>
          <p:nvPr/>
        </p:nvPicPr>
        <p:blipFill>
          <a:blip r:embed="rId3" cstate="print"/>
          <a:srcRect/>
          <a:stretch>
            <a:fillRect/>
          </a:stretch>
        </p:blipFill>
        <p:spPr bwMode="auto">
          <a:xfrm>
            <a:off x="1428728" y="1428736"/>
            <a:ext cx="6322263" cy="4214842"/>
          </a:xfrm>
          <a:prstGeom prst="rect">
            <a:avLst/>
          </a:prstGeom>
          <a:noFill/>
        </p:spPr>
      </p:pic>
      <p:sp>
        <p:nvSpPr>
          <p:cNvPr id="8" name="矩形 7"/>
          <p:cNvSpPr/>
          <p:nvPr/>
        </p:nvSpPr>
        <p:spPr>
          <a:xfrm>
            <a:off x="3571868" y="5214950"/>
            <a:ext cx="877163" cy="369332"/>
          </a:xfrm>
          <a:prstGeom prst="rect">
            <a:avLst/>
          </a:prstGeom>
        </p:spPr>
        <p:txBody>
          <a:bodyPr wrap="none">
            <a:spAutoFit/>
          </a:bodyPr>
          <a:lstStyle/>
          <a:p>
            <a:r>
              <a:rPr lang="zh-CN" altLang="en-US" dirty="0" smtClean="0"/>
              <a:t>着丝点</a:t>
            </a:r>
            <a:endParaRPr lang="en-US" dirty="0"/>
          </a:p>
        </p:txBody>
      </p:sp>
      <p:sp>
        <p:nvSpPr>
          <p:cNvPr id="9" name="矩形 8"/>
          <p:cNvSpPr/>
          <p:nvPr/>
        </p:nvSpPr>
        <p:spPr>
          <a:xfrm>
            <a:off x="2000232" y="5357826"/>
            <a:ext cx="1338828" cy="369332"/>
          </a:xfrm>
          <a:prstGeom prst="rect">
            <a:avLst/>
          </a:prstGeom>
        </p:spPr>
        <p:txBody>
          <a:bodyPr wrap="none">
            <a:spAutoFit/>
          </a:bodyPr>
          <a:lstStyle/>
          <a:p>
            <a:r>
              <a:rPr lang="zh-CN" altLang="en-US" dirty="0" smtClean="0"/>
              <a:t>着丝点微管</a:t>
            </a:r>
            <a:endParaRPr lang="en-US" dirty="0"/>
          </a:p>
        </p:txBody>
      </p:sp>
      <p:sp>
        <p:nvSpPr>
          <p:cNvPr id="10" name="矩形 9"/>
          <p:cNvSpPr/>
          <p:nvPr/>
        </p:nvSpPr>
        <p:spPr>
          <a:xfrm>
            <a:off x="6858016" y="1928802"/>
            <a:ext cx="1107996" cy="369332"/>
          </a:xfrm>
          <a:prstGeom prst="rect">
            <a:avLst/>
          </a:prstGeom>
        </p:spPr>
        <p:txBody>
          <a:bodyPr wrap="none">
            <a:spAutoFit/>
          </a:bodyPr>
          <a:lstStyle/>
          <a:p>
            <a:r>
              <a:rPr lang="zh-CN" altLang="en-US" dirty="0" smtClean="0"/>
              <a:t>星体微管</a:t>
            </a:r>
            <a:endParaRPr lang="en-US" dirty="0"/>
          </a:p>
        </p:txBody>
      </p:sp>
      <p:sp>
        <p:nvSpPr>
          <p:cNvPr id="11" name="矩形 10"/>
          <p:cNvSpPr/>
          <p:nvPr/>
        </p:nvSpPr>
        <p:spPr>
          <a:xfrm>
            <a:off x="5857884" y="1428736"/>
            <a:ext cx="877163" cy="369332"/>
          </a:xfrm>
          <a:prstGeom prst="rect">
            <a:avLst/>
          </a:prstGeom>
        </p:spPr>
        <p:txBody>
          <a:bodyPr wrap="none">
            <a:spAutoFit/>
          </a:bodyPr>
          <a:lstStyle/>
          <a:p>
            <a:r>
              <a:rPr lang="zh-CN" altLang="en-US" dirty="0" smtClean="0"/>
              <a:t>极微管</a:t>
            </a:r>
            <a:endParaRPr lang="en-US" dirty="0"/>
          </a:p>
        </p:txBody>
      </p:sp>
      <p:sp>
        <p:nvSpPr>
          <p:cNvPr id="12" name="矩形 11"/>
          <p:cNvSpPr/>
          <p:nvPr/>
        </p:nvSpPr>
        <p:spPr>
          <a:xfrm>
            <a:off x="1357290" y="2714620"/>
            <a:ext cx="877163" cy="369332"/>
          </a:xfrm>
          <a:prstGeom prst="rect">
            <a:avLst/>
          </a:prstGeom>
        </p:spPr>
        <p:txBody>
          <a:bodyPr wrap="none">
            <a:spAutoFit/>
          </a:bodyPr>
          <a:lstStyle/>
          <a:p>
            <a:r>
              <a:rPr lang="zh-CN" altLang="en-US" dirty="0" smtClean="0"/>
              <a:t>中心体</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tosis-18.mp4">
            <a:hlinkClick r:id="" action="ppaction://media"/>
          </p:cNvPr>
          <p:cNvPicPr>
            <a:picLocks noRot="1" noChangeAspect="1"/>
          </p:cNvPicPr>
          <p:nvPr>
            <a:videoFile r:link="rId1"/>
          </p:nvPr>
        </p:nvPicPr>
        <p:blipFill>
          <a:blip r:embed="rId3" cstate="print"/>
          <a:stretch>
            <a:fillRect/>
          </a:stretch>
        </p:blipFill>
        <p:spPr>
          <a:xfrm>
            <a:off x="1285852" y="1214422"/>
            <a:ext cx="6945354" cy="5209016"/>
          </a:xfrm>
          <a:prstGeom prst="rect">
            <a:avLst/>
          </a:prstGeom>
        </p:spPr>
      </p:pic>
      <p:sp>
        <p:nvSpPr>
          <p:cNvPr id="3" name="TextBox 2"/>
          <p:cNvSpPr txBox="1"/>
          <p:nvPr/>
        </p:nvSpPr>
        <p:spPr>
          <a:xfrm>
            <a:off x="2643174" y="214290"/>
            <a:ext cx="4929222" cy="769441"/>
          </a:xfrm>
          <a:prstGeom prst="rect">
            <a:avLst/>
          </a:prstGeom>
          <a:noFill/>
        </p:spPr>
        <p:txBody>
          <a:bodyPr wrap="square" rtlCol="0">
            <a:spAutoFit/>
          </a:bodyPr>
          <a:lstStyle/>
          <a:p>
            <a:r>
              <a:rPr lang="en-US" sz="4400" dirty="0" smtClean="0"/>
              <a:t>Mitosis </a:t>
            </a:r>
            <a:r>
              <a:rPr lang="zh-CN" altLang="en-US" sz="4400" dirty="0" smtClean="0"/>
              <a:t>有丝分裂</a:t>
            </a:r>
            <a:endParaRPr lang="en-US" sz="44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2214547" y="357166"/>
            <a:ext cx="4429156" cy="510600"/>
          </a:xfrm>
          <a:prstGeom prst="rect">
            <a:avLst/>
          </a:prstGeom>
          <a:noFill/>
          <a:ln w="9525">
            <a:noFill/>
            <a:miter lim="800000"/>
            <a:headEnd/>
            <a:tailEnd/>
          </a:ln>
          <a:effectLst/>
        </p:spPr>
      </p:pic>
      <p:pic>
        <p:nvPicPr>
          <p:cNvPr id="40965" name="Picture 5"/>
          <p:cNvPicPr>
            <a:picLocks noChangeAspect="1" noChangeArrowheads="1"/>
          </p:cNvPicPr>
          <p:nvPr/>
        </p:nvPicPr>
        <p:blipFill>
          <a:blip r:embed="rId3" cstate="print"/>
          <a:srcRect/>
          <a:stretch>
            <a:fillRect/>
          </a:stretch>
        </p:blipFill>
        <p:spPr bwMode="auto">
          <a:xfrm>
            <a:off x="571472" y="1000108"/>
            <a:ext cx="3343298" cy="428628"/>
          </a:xfrm>
          <a:prstGeom prst="rect">
            <a:avLst/>
          </a:prstGeom>
          <a:noFill/>
          <a:ln w="9525">
            <a:noFill/>
            <a:miter lim="800000"/>
            <a:headEnd/>
            <a:tailEnd/>
          </a:ln>
          <a:effectLst/>
        </p:spPr>
      </p:pic>
      <p:pic>
        <p:nvPicPr>
          <p:cNvPr id="40964" name="Picture 4" descr="Image result for extracellular matrix"/>
          <p:cNvPicPr>
            <a:picLocks noChangeAspect="1" noChangeArrowheads="1"/>
          </p:cNvPicPr>
          <p:nvPr/>
        </p:nvPicPr>
        <p:blipFill>
          <a:blip r:embed="rId4" cstate="print"/>
          <a:srcRect/>
          <a:stretch>
            <a:fillRect/>
          </a:stretch>
        </p:blipFill>
        <p:spPr bwMode="auto">
          <a:xfrm>
            <a:off x="1214414" y="1500174"/>
            <a:ext cx="6934200" cy="520065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descr="Image result for collagen stru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6" name="组合 5"/>
          <p:cNvGrpSpPr/>
          <p:nvPr/>
        </p:nvGrpSpPr>
        <p:grpSpPr>
          <a:xfrm>
            <a:off x="428596" y="142852"/>
            <a:ext cx="8001056" cy="1357322"/>
            <a:chOff x="571472" y="357166"/>
            <a:chExt cx="7658100" cy="1276350"/>
          </a:xfrm>
        </p:grpSpPr>
        <p:pic>
          <p:nvPicPr>
            <p:cNvPr id="43013" name="Picture 5"/>
            <p:cNvPicPr>
              <a:picLocks noChangeAspect="1" noChangeArrowheads="1"/>
            </p:cNvPicPr>
            <p:nvPr/>
          </p:nvPicPr>
          <p:blipFill>
            <a:blip r:embed="rId2" cstate="print"/>
            <a:srcRect/>
            <a:stretch>
              <a:fillRect/>
            </a:stretch>
          </p:blipFill>
          <p:spPr bwMode="auto">
            <a:xfrm>
              <a:off x="571472" y="357166"/>
              <a:ext cx="7658100" cy="1276350"/>
            </a:xfrm>
            <a:prstGeom prst="rect">
              <a:avLst/>
            </a:prstGeom>
            <a:noFill/>
            <a:ln w="9525">
              <a:noFill/>
              <a:miter lim="800000"/>
              <a:headEnd/>
              <a:tailEnd/>
            </a:ln>
            <a:effectLst/>
          </p:spPr>
        </p:pic>
        <p:sp>
          <p:nvSpPr>
            <p:cNvPr id="5" name="矩形 4"/>
            <p:cNvSpPr/>
            <p:nvPr/>
          </p:nvSpPr>
          <p:spPr>
            <a:xfrm>
              <a:off x="4143372" y="1357298"/>
              <a:ext cx="4000528"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015" name="Picture 7" descr="Related image"/>
          <p:cNvPicPr>
            <a:picLocks noChangeAspect="1" noChangeArrowheads="1"/>
          </p:cNvPicPr>
          <p:nvPr/>
        </p:nvPicPr>
        <p:blipFill>
          <a:blip r:embed="rId3" cstate="print"/>
          <a:srcRect/>
          <a:stretch>
            <a:fillRect/>
          </a:stretch>
        </p:blipFill>
        <p:spPr bwMode="auto">
          <a:xfrm>
            <a:off x="0" y="1571612"/>
            <a:ext cx="5405475" cy="4054107"/>
          </a:xfrm>
          <a:prstGeom prst="rect">
            <a:avLst/>
          </a:prstGeom>
          <a:noFill/>
        </p:spPr>
      </p:pic>
      <p:pic>
        <p:nvPicPr>
          <p:cNvPr id="43019" name="Picture 11" descr="Image result for collagen structure"/>
          <p:cNvPicPr>
            <a:picLocks noChangeAspect="1" noChangeArrowheads="1"/>
          </p:cNvPicPr>
          <p:nvPr/>
        </p:nvPicPr>
        <p:blipFill>
          <a:blip r:embed="rId4" cstate="print"/>
          <a:srcRect/>
          <a:stretch>
            <a:fillRect/>
          </a:stretch>
        </p:blipFill>
        <p:spPr bwMode="auto">
          <a:xfrm>
            <a:off x="4857752" y="1643050"/>
            <a:ext cx="4106134" cy="4296200"/>
          </a:xfrm>
          <a:prstGeom prst="rect">
            <a:avLst/>
          </a:prstGeom>
          <a:noFill/>
        </p:spPr>
      </p:pic>
      <p:sp>
        <p:nvSpPr>
          <p:cNvPr id="8" name="矩形 7"/>
          <p:cNvSpPr/>
          <p:nvPr/>
        </p:nvSpPr>
        <p:spPr>
          <a:xfrm>
            <a:off x="357158" y="5429264"/>
            <a:ext cx="4572000" cy="1200329"/>
          </a:xfrm>
          <a:prstGeom prst="rect">
            <a:avLst/>
          </a:prstGeom>
        </p:spPr>
        <p:txBody>
          <a:bodyPr>
            <a:spAutoFit/>
          </a:bodyPr>
          <a:lstStyle/>
          <a:p>
            <a:r>
              <a:rPr lang="zh-CN" altLang="en-US" dirty="0" smtClean="0"/>
              <a:t>特别注意，</a:t>
            </a:r>
            <a:r>
              <a:rPr lang="en-US" altLang="zh-CN" dirty="0" smtClean="0"/>
              <a:t>X</a:t>
            </a:r>
            <a:r>
              <a:rPr lang="zh-CN" altLang="en-US" dirty="0" smtClean="0"/>
              <a:t>、</a:t>
            </a:r>
            <a:r>
              <a:rPr lang="en-US" altLang="zh-CN" dirty="0" smtClean="0"/>
              <a:t>Y</a:t>
            </a:r>
            <a:r>
              <a:rPr lang="zh-CN" altLang="en-US" dirty="0" smtClean="0"/>
              <a:t>均表示任意的氨基酸，只不过</a:t>
            </a:r>
            <a:r>
              <a:rPr lang="en-US" altLang="zh-CN" dirty="0" smtClean="0"/>
              <a:t>X</a:t>
            </a:r>
            <a:r>
              <a:rPr lang="zh-CN" altLang="en-US" dirty="0" smtClean="0"/>
              <a:t>通常是脯氨酸，</a:t>
            </a:r>
            <a:r>
              <a:rPr lang="en-US" altLang="zh-CN" dirty="0" smtClean="0"/>
              <a:t>Y</a:t>
            </a:r>
            <a:r>
              <a:rPr lang="zh-CN" altLang="en-US" dirty="0" smtClean="0"/>
              <a:t>通常指羟脯氨酸。同时还含有少量</a:t>
            </a:r>
            <a:r>
              <a:rPr lang="en-US" altLang="zh-CN" dirty="0" smtClean="0"/>
              <a:t>3-</a:t>
            </a:r>
            <a:r>
              <a:rPr lang="zh-CN" altLang="en-US" dirty="0" smtClean="0">
                <a:solidFill>
                  <a:srgbClr val="FF0000"/>
                </a:solidFill>
              </a:rPr>
              <a:t>羟脯氨酸</a:t>
            </a:r>
            <a:r>
              <a:rPr lang="zh-CN" altLang="en-US" dirty="0" smtClean="0"/>
              <a:t>（</a:t>
            </a:r>
            <a:r>
              <a:rPr lang="en-US" altLang="zh-CN" dirty="0" smtClean="0"/>
              <a:t>3-hydroxyproline</a:t>
            </a:r>
            <a:r>
              <a:rPr lang="zh-CN" altLang="en-US" dirty="0" smtClean="0"/>
              <a:t>）和</a:t>
            </a:r>
            <a:r>
              <a:rPr lang="en-US" altLang="zh-CN" dirty="0" smtClean="0"/>
              <a:t>5-</a:t>
            </a:r>
            <a:r>
              <a:rPr lang="zh-CN" altLang="en-US" dirty="0" smtClean="0">
                <a:solidFill>
                  <a:srgbClr val="FF0000"/>
                </a:solidFill>
              </a:rPr>
              <a:t>羟赖氨酸</a:t>
            </a:r>
            <a:r>
              <a:rPr lang="zh-CN" altLang="en-US" dirty="0" smtClean="0"/>
              <a:t>（</a:t>
            </a:r>
            <a:r>
              <a:rPr lang="en-US" altLang="zh-CN" dirty="0" smtClean="0"/>
              <a:t>5-hydroxylysine</a:t>
            </a:r>
            <a:r>
              <a:rPr lang="zh-CN" altLang="en-US" dirty="0" smtClean="0"/>
              <a:t>，</a:t>
            </a:r>
            <a:r>
              <a:rPr lang="en-US" altLang="zh-CN" dirty="0" err="1" smtClean="0"/>
              <a:t>Hyl</a:t>
            </a:r>
            <a:r>
              <a:rPr lang="zh-CN" altLang="en-US" dirty="0" smtClean="0"/>
              <a:t>）</a:t>
            </a:r>
            <a:endParaRPr lang="en-US" dirty="0"/>
          </a:p>
        </p:txBody>
      </p:sp>
      <p:sp>
        <p:nvSpPr>
          <p:cNvPr id="9" name="矩形 8"/>
          <p:cNvSpPr/>
          <p:nvPr/>
        </p:nvSpPr>
        <p:spPr>
          <a:xfrm>
            <a:off x="285720" y="4929198"/>
            <a:ext cx="1528239" cy="369332"/>
          </a:xfrm>
          <a:prstGeom prst="rect">
            <a:avLst/>
          </a:prstGeom>
        </p:spPr>
        <p:txBody>
          <a:bodyPr wrap="none">
            <a:spAutoFit/>
          </a:bodyPr>
          <a:lstStyle/>
          <a:p>
            <a:r>
              <a:rPr lang="en-US" altLang="zh-CN" dirty="0" err="1" smtClean="0"/>
              <a:t>glycine</a:t>
            </a:r>
            <a:r>
              <a:rPr lang="zh-CN" altLang="en-US" dirty="0" smtClean="0"/>
              <a:t>甘氨酸</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142844" y="142852"/>
            <a:ext cx="7781925" cy="1028700"/>
          </a:xfrm>
          <a:prstGeom prst="rect">
            <a:avLst/>
          </a:prstGeom>
          <a:noFill/>
          <a:ln w="9525">
            <a:noFill/>
            <a:miter lim="800000"/>
            <a:headEnd/>
            <a:tailEnd/>
          </a:ln>
          <a:effectLst/>
        </p:spPr>
      </p:pic>
      <p:pic>
        <p:nvPicPr>
          <p:cNvPr id="45062" name="Picture 6" descr="Related image"/>
          <p:cNvPicPr>
            <a:picLocks noChangeAspect="1" noChangeArrowheads="1"/>
          </p:cNvPicPr>
          <p:nvPr/>
        </p:nvPicPr>
        <p:blipFill>
          <a:blip r:embed="rId3" cstate="print"/>
          <a:srcRect/>
          <a:stretch>
            <a:fillRect/>
          </a:stretch>
        </p:blipFill>
        <p:spPr bwMode="auto">
          <a:xfrm>
            <a:off x="214282" y="1285860"/>
            <a:ext cx="6929486" cy="5197115"/>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61975" y="419100"/>
            <a:ext cx="802005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Related image"/>
          <p:cNvPicPr>
            <a:picLocks noChangeAspect="1" noChangeArrowheads="1"/>
          </p:cNvPicPr>
          <p:nvPr/>
        </p:nvPicPr>
        <p:blipFill>
          <a:blip r:embed="rId2" cstate="print"/>
          <a:srcRect/>
          <a:stretch>
            <a:fillRect/>
          </a:stretch>
        </p:blipFill>
        <p:spPr bwMode="auto">
          <a:xfrm>
            <a:off x="1285852" y="285728"/>
            <a:ext cx="6643734" cy="5346510"/>
          </a:xfrm>
          <a:prstGeom prst="rect">
            <a:avLst/>
          </a:prstGeom>
          <a:noFill/>
        </p:spPr>
      </p:pic>
      <p:sp>
        <p:nvSpPr>
          <p:cNvPr id="3" name="矩形 2"/>
          <p:cNvSpPr/>
          <p:nvPr/>
        </p:nvSpPr>
        <p:spPr>
          <a:xfrm>
            <a:off x="1428728" y="5429264"/>
            <a:ext cx="6072230" cy="923330"/>
          </a:xfrm>
          <a:prstGeom prst="rect">
            <a:avLst/>
          </a:prstGeom>
        </p:spPr>
        <p:txBody>
          <a:bodyPr wrap="square">
            <a:spAutoFit/>
          </a:bodyPr>
          <a:lstStyle/>
          <a:p>
            <a:r>
              <a:rPr lang="en-US" dirty="0" smtClean="0"/>
              <a:t>Collagen contains covalently attached carbohydrates in amounts that range from ~0.4 to 12 % by weight depending on collagen's tissue of origin</a:t>
            </a:r>
            <a:endParaRPr lang="en-US" dirty="0"/>
          </a:p>
        </p:txBody>
      </p:sp>
      <p:sp>
        <p:nvSpPr>
          <p:cNvPr id="4" name="矩形 3"/>
          <p:cNvSpPr/>
          <p:nvPr/>
        </p:nvSpPr>
        <p:spPr>
          <a:xfrm>
            <a:off x="1285852" y="1643050"/>
            <a:ext cx="6143668" cy="8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1428728" y="3143248"/>
            <a:ext cx="5214974" cy="571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571472" y="214290"/>
            <a:ext cx="7658100" cy="2143125"/>
          </a:xfrm>
          <a:prstGeom prst="rect">
            <a:avLst/>
          </a:prstGeom>
          <a:noFill/>
          <a:ln w="9525">
            <a:noFill/>
            <a:miter lim="800000"/>
            <a:headEnd/>
            <a:tailEnd/>
          </a:ln>
          <a:effectLst/>
        </p:spPr>
      </p:pic>
      <p:pic>
        <p:nvPicPr>
          <p:cNvPr id="48132" name="Picture 4" descr="Image result for proteoglycan structure"/>
          <p:cNvPicPr>
            <a:picLocks noChangeAspect="1" noChangeArrowheads="1"/>
          </p:cNvPicPr>
          <p:nvPr/>
        </p:nvPicPr>
        <p:blipFill>
          <a:blip r:embed="rId3" cstate="print"/>
          <a:srcRect/>
          <a:stretch>
            <a:fillRect/>
          </a:stretch>
        </p:blipFill>
        <p:spPr bwMode="auto">
          <a:xfrm>
            <a:off x="285720" y="2500306"/>
            <a:ext cx="4959839" cy="3857652"/>
          </a:xfrm>
          <a:prstGeom prst="rect">
            <a:avLst/>
          </a:prstGeom>
          <a:noFill/>
        </p:spPr>
      </p:pic>
      <p:pic>
        <p:nvPicPr>
          <p:cNvPr id="48134" name="Picture 6" descr="Image result for proteoglycan structure"/>
          <p:cNvPicPr>
            <a:picLocks noChangeAspect="1" noChangeArrowheads="1"/>
          </p:cNvPicPr>
          <p:nvPr/>
        </p:nvPicPr>
        <p:blipFill>
          <a:blip r:embed="rId4" cstate="print"/>
          <a:srcRect/>
          <a:stretch>
            <a:fillRect/>
          </a:stretch>
        </p:blipFill>
        <p:spPr bwMode="auto">
          <a:xfrm>
            <a:off x="5786446" y="2481138"/>
            <a:ext cx="3071834" cy="3624369"/>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idx="4294967295"/>
          </p:nvPr>
        </p:nvSpPr>
        <p:spPr>
          <a:xfrm>
            <a:off x="685800" y="609600"/>
            <a:ext cx="2895600" cy="609600"/>
          </a:xfrm>
        </p:spPr>
        <p:txBody>
          <a:bodyPr>
            <a:normAutofit fontScale="90000"/>
          </a:bodyPr>
          <a:lstStyle/>
          <a:p>
            <a:pPr algn="l" eaLnBrk="1" hangingPunct="1"/>
            <a:r>
              <a:rPr lang="en-US" altLang="zh-CN" smtClean="0"/>
              <a:t>b </a:t>
            </a:r>
            <a:r>
              <a:rPr lang="zh-CN" altLang="en-US" smtClean="0"/>
              <a:t>结合</a:t>
            </a:r>
          </a:p>
        </p:txBody>
      </p:sp>
      <p:sp>
        <p:nvSpPr>
          <p:cNvPr id="378884" name="Oval 4"/>
          <p:cNvSpPr>
            <a:spLocks noChangeArrowheads="1"/>
          </p:cNvSpPr>
          <p:nvPr/>
        </p:nvSpPr>
        <p:spPr bwMode="auto">
          <a:xfrm>
            <a:off x="1295400" y="2209800"/>
            <a:ext cx="990600" cy="533400"/>
          </a:xfrm>
          <a:prstGeom prst="ellipse">
            <a:avLst/>
          </a:prstGeom>
          <a:solidFill>
            <a:srgbClr val="800000"/>
          </a:solidFill>
          <a:ln w="28575">
            <a:solidFill>
              <a:srgbClr val="000000"/>
            </a:solidFill>
            <a:round/>
            <a:headEnd/>
            <a:tailEnd/>
          </a:ln>
        </p:spPr>
        <p:txBody>
          <a:bodyPr wrap="none" anchor="ctr"/>
          <a:lstStyle/>
          <a:p>
            <a:endParaRPr lang="zh-CN" altLang="en-US"/>
          </a:p>
        </p:txBody>
      </p:sp>
      <p:sp>
        <p:nvSpPr>
          <p:cNvPr id="378885" name="Freeform 6"/>
          <p:cNvSpPr>
            <a:spLocks/>
          </p:cNvSpPr>
          <p:nvPr/>
        </p:nvSpPr>
        <p:spPr bwMode="auto">
          <a:xfrm>
            <a:off x="1295400" y="2514600"/>
            <a:ext cx="990600" cy="88900"/>
          </a:xfrm>
          <a:custGeom>
            <a:avLst/>
            <a:gdLst>
              <a:gd name="T0" fmla="*/ 0 w 624"/>
              <a:gd name="T1" fmla="*/ 0 h 56"/>
              <a:gd name="T2" fmla="*/ 192 w 624"/>
              <a:gd name="T3" fmla="*/ 48 h 56"/>
              <a:gd name="T4" fmla="*/ 336 w 624"/>
              <a:gd name="T5" fmla="*/ 48 h 56"/>
              <a:gd name="T6" fmla="*/ 528 w 624"/>
              <a:gd name="T7" fmla="*/ 48 h 56"/>
              <a:gd name="T8" fmla="*/ 624 w 624"/>
              <a:gd name="T9" fmla="*/ 0 h 56"/>
              <a:gd name="T10" fmla="*/ 0 60000 65536"/>
              <a:gd name="T11" fmla="*/ 0 60000 65536"/>
              <a:gd name="T12" fmla="*/ 0 60000 65536"/>
              <a:gd name="T13" fmla="*/ 0 60000 65536"/>
              <a:gd name="T14" fmla="*/ 0 60000 65536"/>
              <a:gd name="T15" fmla="*/ 0 w 624"/>
              <a:gd name="T16" fmla="*/ 0 h 56"/>
              <a:gd name="T17" fmla="*/ 624 w 624"/>
              <a:gd name="T18" fmla="*/ 56 h 56"/>
            </a:gdLst>
            <a:ahLst/>
            <a:cxnLst>
              <a:cxn ang="T10">
                <a:pos x="T0" y="T1"/>
              </a:cxn>
              <a:cxn ang="T11">
                <a:pos x="T2" y="T3"/>
              </a:cxn>
              <a:cxn ang="T12">
                <a:pos x="T4" y="T5"/>
              </a:cxn>
              <a:cxn ang="T13">
                <a:pos x="T6" y="T7"/>
              </a:cxn>
              <a:cxn ang="T14">
                <a:pos x="T8" y="T9"/>
              </a:cxn>
            </a:cxnLst>
            <a:rect l="T15" t="T16" r="T17" b="T18"/>
            <a:pathLst>
              <a:path w="624" h="56">
                <a:moveTo>
                  <a:pt x="0" y="0"/>
                </a:moveTo>
                <a:cubicBezTo>
                  <a:pt x="68" y="20"/>
                  <a:pt x="136" y="40"/>
                  <a:pt x="192" y="48"/>
                </a:cubicBezTo>
                <a:cubicBezTo>
                  <a:pt x="248" y="56"/>
                  <a:pt x="280" y="48"/>
                  <a:pt x="336" y="48"/>
                </a:cubicBezTo>
                <a:cubicBezTo>
                  <a:pt x="392" y="48"/>
                  <a:pt x="480" y="56"/>
                  <a:pt x="528" y="48"/>
                </a:cubicBezTo>
                <a:cubicBezTo>
                  <a:pt x="576" y="40"/>
                  <a:pt x="600" y="20"/>
                  <a:pt x="624" y="0"/>
                </a:cubicBezTo>
              </a:path>
            </a:pathLst>
          </a:custGeom>
          <a:noFill/>
          <a:ln w="28575">
            <a:solidFill>
              <a:srgbClr val="000000"/>
            </a:solidFill>
            <a:round/>
            <a:headEnd/>
            <a:tailEnd/>
          </a:ln>
        </p:spPr>
        <p:txBody>
          <a:bodyPr wrap="none" anchor="ctr"/>
          <a:lstStyle/>
          <a:p>
            <a:endParaRPr lang="zh-CN" altLang="en-US"/>
          </a:p>
        </p:txBody>
      </p:sp>
      <p:sp>
        <p:nvSpPr>
          <p:cNvPr id="378886" name="Oval 9"/>
          <p:cNvSpPr>
            <a:spLocks noChangeArrowheads="1"/>
          </p:cNvSpPr>
          <p:nvPr/>
        </p:nvSpPr>
        <p:spPr bwMode="auto">
          <a:xfrm>
            <a:off x="3733800" y="1828800"/>
            <a:ext cx="228600" cy="228600"/>
          </a:xfrm>
          <a:prstGeom prst="ellipse">
            <a:avLst/>
          </a:prstGeom>
          <a:noFill/>
          <a:ln w="38100">
            <a:solidFill>
              <a:srgbClr val="000000"/>
            </a:solidFill>
            <a:round/>
            <a:headEnd/>
            <a:tailEnd/>
          </a:ln>
        </p:spPr>
        <p:txBody>
          <a:bodyPr wrap="none" anchor="ctr"/>
          <a:lstStyle/>
          <a:p>
            <a:endParaRPr lang="zh-CN" altLang="en-US"/>
          </a:p>
        </p:txBody>
      </p:sp>
      <p:sp>
        <p:nvSpPr>
          <p:cNvPr id="378887" name="Line 11"/>
          <p:cNvSpPr>
            <a:spLocks noChangeShapeType="1"/>
          </p:cNvSpPr>
          <p:nvPr/>
        </p:nvSpPr>
        <p:spPr bwMode="auto">
          <a:xfrm flipH="1">
            <a:off x="3657600" y="2057400"/>
            <a:ext cx="152400" cy="1143000"/>
          </a:xfrm>
          <a:prstGeom prst="line">
            <a:avLst/>
          </a:prstGeom>
          <a:noFill/>
          <a:ln w="76200">
            <a:solidFill>
              <a:srgbClr val="000000"/>
            </a:solidFill>
            <a:round/>
            <a:headEnd/>
            <a:tailEnd/>
          </a:ln>
        </p:spPr>
        <p:txBody>
          <a:bodyPr wrap="none" anchor="ctr"/>
          <a:lstStyle/>
          <a:p>
            <a:endParaRPr lang="en-US"/>
          </a:p>
        </p:txBody>
      </p:sp>
      <p:sp>
        <p:nvSpPr>
          <p:cNvPr id="378888" name="Line 12"/>
          <p:cNvSpPr>
            <a:spLocks noChangeShapeType="1"/>
          </p:cNvSpPr>
          <p:nvPr/>
        </p:nvSpPr>
        <p:spPr bwMode="auto">
          <a:xfrm>
            <a:off x="3352800" y="3200400"/>
            <a:ext cx="685800" cy="0"/>
          </a:xfrm>
          <a:prstGeom prst="line">
            <a:avLst/>
          </a:prstGeom>
          <a:noFill/>
          <a:ln w="76200">
            <a:solidFill>
              <a:srgbClr val="000000"/>
            </a:solidFill>
            <a:round/>
            <a:headEnd/>
            <a:tailEnd/>
          </a:ln>
        </p:spPr>
        <p:txBody>
          <a:bodyPr wrap="none" anchor="ctr"/>
          <a:lstStyle/>
          <a:p>
            <a:endParaRPr lang="en-US"/>
          </a:p>
        </p:txBody>
      </p:sp>
      <p:sp>
        <p:nvSpPr>
          <p:cNvPr id="378889" name="Line 13"/>
          <p:cNvSpPr>
            <a:spLocks noChangeShapeType="1"/>
          </p:cNvSpPr>
          <p:nvPr/>
        </p:nvSpPr>
        <p:spPr bwMode="auto">
          <a:xfrm>
            <a:off x="3352800" y="3200400"/>
            <a:ext cx="457200" cy="1600200"/>
          </a:xfrm>
          <a:prstGeom prst="line">
            <a:avLst/>
          </a:prstGeom>
          <a:noFill/>
          <a:ln w="38100">
            <a:solidFill>
              <a:srgbClr val="000000"/>
            </a:solidFill>
            <a:round/>
            <a:headEnd/>
            <a:tailEnd/>
          </a:ln>
        </p:spPr>
        <p:txBody>
          <a:bodyPr wrap="none" anchor="ctr"/>
          <a:lstStyle/>
          <a:p>
            <a:endParaRPr lang="en-US"/>
          </a:p>
        </p:txBody>
      </p:sp>
      <p:sp>
        <p:nvSpPr>
          <p:cNvPr id="378890" name="Line 14"/>
          <p:cNvSpPr>
            <a:spLocks noChangeShapeType="1"/>
          </p:cNvSpPr>
          <p:nvPr/>
        </p:nvSpPr>
        <p:spPr bwMode="auto">
          <a:xfrm flipH="1">
            <a:off x="3352800" y="3200400"/>
            <a:ext cx="685800" cy="1524000"/>
          </a:xfrm>
          <a:prstGeom prst="line">
            <a:avLst/>
          </a:prstGeom>
          <a:noFill/>
          <a:ln w="38100">
            <a:solidFill>
              <a:srgbClr val="000000"/>
            </a:solidFill>
            <a:round/>
            <a:headEnd/>
            <a:tailEnd/>
          </a:ln>
        </p:spPr>
        <p:txBody>
          <a:bodyPr wrap="none" anchor="ctr"/>
          <a:lstStyle/>
          <a:p>
            <a:endParaRPr lang="en-US"/>
          </a:p>
        </p:txBody>
      </p:sp>
      <p:sp>
        <p:nvSpPr>
          <p:cNvPr id="378891" name="Line 15"/>
          <p:cNvSpPr>
            <a:spLocks noChangeShapeType="1"/>
          </p:cNvSpPr>
          <p:nvPr/>
        </p:nvSpPr>
        <p:spPr bwMode="auto">
          <a:xfrm>
            <a:off x="3581400" y="2057400"/>
            <a:ext cx="533400" cy="381000"/>
          </a:xfrm>
          <a:prstGeom prst="line">
            <a:avLst/>
          </a:prstGeom>
          <a:noFill/>
          <a:ln w="28575">
            <a:solidFill>
              <a:srgbClr val="000000"/>
            </a:solidFill>
            <a:round/>
            <a:headEnd/>
            <a:tailEnd/>
          </a:ln>
        </p:spPr>
        <p:txBody>
          <a:bodyPr wrap="none" anchor="ctr"/>
          <a:lstStyle/>
          <a:p>
            <a:endParaRPr lang="en-US"/>
          </a:p>
        </p:txBody>
      </p:sp>
      <p:sp>
        <p:nvSpPr>
          <p:cNvPr id="378892" name="Line 16"/>
          <p:cNvSpPr>
            <a:spLocks noChangeShapeType="1"/>
          </p:cNvSpPr>
          <p:nvPr/>
        </p:nvSpPr>
        <p:spPr bwMode="auto">
          <a:xfrm flipH="1">
            <a:off x="3429000" y="2438400"/>
            <a:ext cx="685800" cy="228600"/>
          </a:xfrm>
          <a:prstGeom prst="line">
            <a:avLst/>
          </a:prstGeom>
          <a:noFill/>
          <a:ln w="38100">
            <a:solidFill>
              <a:srgbClr val="000000"/>
            </a:solidFill>
            <a:round/>
            <a:headEnd/>
            <a:tailEnd/>
          </a:ln>
        </p:spPr>
        <p:txBody>
          <a:bodyPr wrap="none" anchor="ctr"/>
          <a:lstStyle/>
          <a:p>
            <a:endParaRPr lang="en-US"/>
          </a:p>
        </p:txBody>
      </p:sp>
      <p:sp>
        <p:nvSpPr>
          <p:cNvPr id="378893" name="Line 17"/>
          <p:cNvSpPr>
            <a:spLocks noChangeShapeType="1"/>
          </p:cNvSpPr>
          <p:nvPr/>
        </p:nvSpPr>
        <p:spPr bwMode="auto">
          <a:xfrm flipV="1">
            <a:off x="3429000" y="1981200"/>
            <a:ext cx="0" cy="685800"/>
          </a:xfrm>
          <a:prstGeom prst="line">
            <a:avLst/>
          </a:prstGeom>
          <a:noFill/>
          <a:ln w="15875">
            <a:solidFill>
              <a:srgbClr val="000000"/>
            </a:solidFill>
            <a:round/>
            <a:headEnd/>
            <a:tailEnd/>
          </a:ln>
        </p:spPr>
        <p:txBody>
          <a:bodyPr wrap="none" anchor="ctr"/>
          <a:lstStyle/>
          <a:p>
            <a:endParaRPr lang="en-US"/>
          </a:p>
        </p:txBody>
      </p:sp>
      <p:sp>
        <p:nvSpPr>
          <p:cNvPr id="378894" name="Line 18"/>
          <p:cNvSpPr>
            <a:spLocks noChangeShapeType="1"/>
          </p:cNvSpPr>
          <p:nvPr/>
        </p:nvSpPr>
        <p:spPr bwMode="auto">
          <a:xfrm flipH="1">
            <a:off x="3200400" y="2057400"/>
            <a:ext cx="381000" cy="533400"/>
          </a:xfrm>
          <a:prstGeom prst="line">
            <a:avLst/>
          </a:prstGeom>
          <a:noFill/>
          <a:ln w="38100">
            <a:solidFill>
              <a:srgbClr val="000000"/>
            </a:solidFill>
            <a:round/>
            <a:headEnd/>
            <a:tailEnd/>
          </a:ln>
        </p:spPr>
        <p:txBody>
          <a:bodyPr wrap="none" anchor="ctr"/>
          <a:lstStyle/>
          <a:p>
            <a:endParaRPr lang="en-US"/>
          </a:p>
        </p:txBody>
      </p:sp>
      <p:sp>
        <p:nvSpPr>
          <p:cNvPr id="378895" name="Line 19"/>
          <p:cNvSpPr>
            <a:spLocks noChangeShapeType="1"/>
          </p:cNvSpPr>
          <p:nvPr/>
        </p:nvSpPr>
        <p:spPr bwMode="auto">
          <a:xfrm flipH="1" flipV="1">
            <a:off x="3048000" y="1981200"/>
            <a:ext cx="152400" cy="609600"/>
          </a:xfrm>
          <a:prstGeom prst="line">
            <a:avLst/>
          </a:prstGeom>
          <a:noFill/>
          <a:ln w="15875">
            <a:solidFill>
              <a:srgbClr val="000000"/>
            </a:solidFill>
            <a:round/>
            <a:headEnd/>
            <a:tailEnd/>
          </a:ln>
        </p:spPr>
        <p:txBody>
          <a:bodyPr wrap="none" anchor="ctr"/>
          <a:lstStyle/>
          <a:p>
            <a:endParaRPr lang="en-US"/>
          </a:p>
        </p:txBody>
      </p:sp>
      <p:sp>
        <p:nvSpPr>
          <p:cNvPr id="378896" name="Line 20"/>
          <p:cNvSpPr>
            <a:spLocks noChangeShapeType="1"/>
          </p:cNvSpPr>
          <p:nvPr/>
        </p:nvSpPr>
        <p:spPr bwMode="auto">
          <a:xfrm flipH="1" flipV="1">
            <a:off x="3124200" y="4648200"/>
            <a:ext cx="228600" cy="76200"/>
          </a:xfrm>
          <a:prstGeom prst="line">
            <a:avLst/>
          </a:prstGeom>
          <a:noFill/>
          <a:ln w="15875">
            <a:solidFill>
              <a:srgbClr val="000000"/>
            </a:solidFill>
            <a:round/>
            <a:headEnd/>
            <a:tailEnd/>
          </a:ln>
        </p:spPr>
        <p:txBody>
          <a:bodyPr wrap="none" anchor="ctr"/>
          <a:lstStyle/>
          <a:p>
            <a:endParaRPr lang="en-US"/>
          </a:p>
        </p:txBody>
      </p:sp>
      <p:sp>
        <p:nvSpPr>
          <p:cNvPr id="378897" name="Line 21"/>
          <p:cNvSpPr>
            <a:spLocks noChangeShapeType="1"/>
          </p:cNvSpPr>
          <p:nvPr/>
        </p:nvSpPr>
        <p:spPr bwMode="auto">
          <a:xfrm flipH="1">
            <a:off x="3505200" y="4800600"/>
            <a:ext cx="304800" cy="0"/>
          </a:xfrm>
          <a:prstGeom prst="line">
            <a:avLst/>
          </a:prstGeom>
          <a:noFill/>
          <a:ln w="15875">
            <a:solidFill>
              <a:srgbClr val="000000"/>
            </a:solidFill>
            <a:round/>
            <a:headEnd/>
            <a:tailEnd/>
          </a:ln>
        </p:spPr>
        <p:txBody>
          <a:bodyPr wrap="none" anchor="ctr"/>
          <a:lstStyle/>
          <a:p>
            <a:endParaRPr lang="en-US"/>
          </a:p>
        </p:txBody>
      </p:sp>
      <p:sp>
        <p:nvSpPr>
          <p:cNvPr id="378898" name="Oval 22"/>
          <p:cNvSpPr>
            <a:spLocks noChangeArrowheads="1"/>
          </p:cNvSpPr>
          <p:nvPr/>
        </p:nvSpPr>
        <p:spPr bwMode="auto">
          <a:xfrm>
            <a:off x="1447800" y="5105400"/>
            <a:ext cx="457200" cy="457200"/>
          </a:xfrm>
          <a:prstGeom prst="ellipse">
            <a:avLst/>
          </a:prstGeom>
          <a:noFill/>
          <a:ln w="28575">
            <a:solidFill>
              <a:srgbClr val="000000"/>
            </a:solidFill>
            <a:round/>
            <a:headEnd/>
            <a:tailEnd/>
          </a:ln>
        </p:spPr>
        <p:txBody>
          <a:bodyPr wrap="none" anchor="ctr"/>
          <a:lstStyle/>
          <a:p>
            <a:r>
              <a:rPr lang="en-US" altLang="zh-CN"/>
              <a:t>m</a:t>
            </a:r>
          </a:p>
        </p:txBody>
      </p:sp>
      <p:sp>
        <p:nvSpPr>
          <p:cNvPr id="378899" name="Oval 23"/>
          <p:cNvSpPr>
            <a:spLocks noChangeArrowheads="1"/>
          </p:cNvSpPr>
          <p:nvPr/>
        </p:nvSpPr>
        <p:spPr bwMode="auto">
          <a:xfrm>
            <a:off x="3200400" y="4953000"/>
            <a:ext cx="838200" cy="838200"/>
          </a:xfrm>
          <a:prstGeom prst="ellipse">
            <a:avLst/>
          </a:prstGeom>
          <a:noFill/>
          <a:ln w="28575">
            <a:solidFill>
              <a:srgbClr val="000000"/>
            </a:solidFill>
            <a:round/>
            <a:headEnd/>
            <a:tailEnd/>
          </a:ln>
        </p:spPr>
        <p:txBody>
          <a:bodyPr wrap="none" anchor="ctr"/>
          <a:lstStyle/>
          <a:p>
            <a:r>
              <a:rPr lang="en-US" altLang="zh-CN"/>
              <a:t>M</a:t>
            </a:r>
          </a:p>
        </p:txBody>
      </p:sp>
      <p:sp>
        <p:nvSpPr>
          <p:cNvPr id="378900" name="Oval 24"/>
          <p:cNvSpPr>
            <a:spLocks noChangeArrowheads="1"/>
          </p:cNvSpPr>
          <p:nvPr/>
        </p:nvSpPr>
        <p:spPr bwMode="auto">
          <a:xfrm>
            <a:off x="6019800" y="4876800"/>
            <a:ext cx="1219200" cy="914400"/>
          </a:xfrm>
          <a:prstGeom prst="ellipse">
            <a:avLst/>
          </a:prstGeom>
          <a:noFill/>
          <a:ln w="28575">
            <a:solidFill>
              <a:srgbClr val="000000"/>
            </a:solidFill>
            <a:round/>
            <a:headEnd/>
            <a:tailEnd/>
          </a:ln>
        </p:spPr>
        <p:txBody>
          <a:bodyPr wrap="none" anchor="ctr"/>
          <a:lstStyle/>
          <a:p>
            <a:r>
              <a:rPr lang="en-US" altLang="zh-CN"/>
              <a:t>M+m</a:t>
            </a:r>
          </a:p>
        </p:txBody>
      </p:sp>
      <p:sp>
        <p:nvSpPr>
          <p:cNvPr id="378901" name="AutoShape 25"/>
          <p:cNvSpPr>
            <a:spLocks noChangeArrowheads="1"/>
          </p:cNvSpPr>
          <p:nvPr/>
        </p:nvSpPr>
        <p:spPr bwMode="auto">
          <a:xfrm>
            <a:off x="4648200" y="5257800"/>
            <a:ext cx="914400" cy="304800"/>
          </a:xfrm>
          <a:prstGeom prst="rightArrow">
            <a:avLst>
              <a:gd name="adj1" fmla="val 50000"/>
              <a:gd name="adj2" fmla="val 75000"/>
            </a:avLst>
          </a:prstGeom>
          <a:noFill/>
          <a:ln w="15875">
            <a:solidFill>
              <a:srgbClr val="000000"/>
            </a:solidFill>
            <a:miter lim="800000"/>
            <a:headEnd/>
            <a:tailEnd/>
          </a:ln>
        </p:spPr>
        <p:txBody>
          <a:bodyPr wrap="none" anchor="ctr"/>
          <a:lstStyle/>
          <a:p>
            <a:endParaRPr lang="zh-CN" altLang="en-US"/>
          </a:p>
        </p:txBody>
      </p:sp>
      <p:sp>
        <p:nvSpPr>
          <p:cNvPr id="378902" name="Line 26"/>
          <p:cNvSpPr>
            <a:spLocks noChangeShapeType="1"/>
          </p:cNvSpPr>
          <p:nvPr/>
        </p:nvSpPr>
        <p:spPr bwMode="auto">
          <a:xfrm>
            <a:off x="2286000" y="5334000"/>
            <a:ext cx="533400" cy="0"/>
          </a:xfrm>
          <a:prstGeom prst="line">
            <a:avLst/>
          </a:prstGeom>
          <a:noFill/>
          <a:ln w="15875">
            <a:solidFill>
              <a:srgbClr val="000000"/>
            </a:solidFill>
            <a:round/>
            <a:headEnd/>
            <a:tailEnd/>
          </a:ln>
        </p:spPr>
        <p:txBody>
          <a:bodyPr wrap="none" anchor="ctr"/>
          <a:lstStyle/>
          <a:p>
            <a:endParaRPr lang="en-US"/>
          </a:p>
        </p:txBody>
      </p:sp>
      <p:sp>
        <p:nvSpPr>
          <p:cNvPr id="378903" name="Line 27"/>
          <p:cNvSpPr>
            <a:spLocks noChangeShapeType="1"/>
          </p:cNvSpPr>
          <p:nvPr/>
        </p:nvSpPr>
        <p:spPr bwMode="auto">
          <a:xfrm>
            <a:off x="2514600" y="5105400"/>
            <a:ext cx="0" cy="457200"/>
          </a:xfrm>
          <a:prstGeom prst="line">
            <a:avLst/>
          </a:prstGeom>
          <a:noFill/>
          <a:ln w="15875">
            <a:solidFill>
              <a:srgbClr val="000000"/>
            </a:solidFill>
            <a:round/>
            <a:headEnd/>
            <a:tailEnd/>
          </a:ln>
        </p:spPr>
        <p:txBody>
          <a:bodyPr wrap="none" anchor="ctr"/>
          <a:lstStyle/>
          <a:p>
            <a:endParaRPr lang="en-US"/>
          </a:p>
        </p:txBody>
      </p:sp>
      <p:sp>
        <p:nvSpPr>
          <p:cNvPr id="378904" name="Line 28"/>
          <p:cNvSpPr>
            <a:spLocks noChangeShapeType="1"/>
          </p:cNvSpPr>
          <p:nvPr/>
        </p:nvSpPr>
        <p:spPr bwMode="auto">
          <a:xfrm>
            <a:off x="1371600" y="4953000"/>
            <a:ext cx="533400" cy="0"/>
          </a:xfrm>
          <a:prstGeom prst="line">
            <a:avLst/>
          </a:prstGeom>
          <a:noFill/>
          <a:ln w="15875">
            <a:solidFill>
              <a:srgbClr val="000000"/>
            </a:solidFill>
            <a:round/>
            <a:headEnd/>
            <a:tailEnd type="triangle" w="med" len="med"/>
          </a:ln>
        </p:spPr>
        <p:txBody>
          <a:bodyPr wrap="none" anchor="ctr"/>
          <a:lstStyle/>
          <a:p>
            <a:endParaRPr lang="en-US"/>
          </a:p>
        </p:txBody>
      </p:sp>
      <p:sp>
        <p:nvSpPr>
          <p:cNvPr id="378905" name="Rectangle 29"/>
          <p:cNvSpPr>
            <a:spLocks noChangeArrowheads="1"/>
          </p:cNvSpPr>
          <p:nvPr/>
        </p:nvSpPr>
        <p:spPr bwMode="auto">
          <a:xfrm>
            <a:off x="1524000" y="4572000"/>
            <a:ext cx="304800" cy="304800"/>
          </a:xfrm>
          <a:prstGeom prst="rect">
            <a:avLst/>
          </a:prstGeom>
          <a:solidFill>
            <a:srgbClr val="FFFFFF"/>
          </a:solidFill>
          <a:ln w="15875">
            <a:noFill/>
            <a:miter lim="800000"/>
            <a:headEnd/>
            <a:tailEnd/>
          </a:ln>
        </p:spPr>
        <p:txBody>
          <a:bodyPr wrap="none" anchor="ctr"/>
          <a:lstStyle/>
          <a:p>
            <a:r>
              <a:rPr lang="en-US" altLang="zh-CN"/>
              <a:t>u</a:t>
            </a:r>
          </a:p>
        </p:txBody>
      </p:sp>
      <p:sp>
        <p:nvSpPr>
          <p:cNvPr id="378906" name="Rectangle 30"/>
          <p:cNvSpPr>
            <a:spLocks noChangeArrowheads="1"/>
          </p:cNvSpPr>
          <p:nvPr/>
        </p:nvSpPr>
        <p:spPr bwMode="auto">
          <a:xfrm>
            <a:off x="4038600" y="4724400"/>
            <a:ext cx="533400" cy="304800"/>
          </a:xfrm>
          <a:prstGeom prst="rect">
            <a:avLst/>
          </a:prstGeom>
          <a:solidFill>
            <a:srgbClr val="FFFFFF"/>
          </a:solidFill>
          <a:ln w="15875">
            <a:noFill/>
            <a:miter lim="800000"/>
            <a:headEnd/>
            <a:tailEnd/>
          </a:ln>
        </p:spPr>
        <p:txBody>
          <a:bodyPr wrap="none" anchor="ctr"/>
          <a:lstStyle/>
          <a:p>
            <a:r>
              <a:rPr lang="en-US" altLang="zh-CN"/>
              <a:t>V</a:t>
            </a:r>
            <a:r>
              <a:rPr lang="en-US" altLang="zh-CN" baseline="-25000"/>
              <a:t>0</a:t>
            </a:r>
            <a:r>
              <a:rPr lang="en-US" altLang="zh-CN"/>
              <a:t>=0</a:t>
            </a:r>
          </a:p>
        </p:txBody>
      </p:sp>
      <p:sp>
        <p:nvSpPr>
          <p:cNvPr id="378907" name="Line 31"/>
          <p:cNvSpPr>
            <a:spLocks noChangeShapeType="1"/>
          </p:cNvSpPr>
          <p:nvPr/>
        </p:nvSpPr>
        <p:spPr bwMode="auto">
          <a:xfrm>
            <a:off x="6248400" y="4724400"/>
            <a:ext cx="838200" cy="0"/>
          </a:xfrm>
          <a:prstGeom prst="line">
            <a:avLst/>
          </a:prstGeom>
          <a:noFill/>
          <a:ln w="15875">
            <a:solidFill>
              <a:srgbClr val="000000"/>
            </a:solidFill>
            <a:round/>
            <a:headEnd/>
            <a:tailEnd type="triangle" w="med" len="med"/>
          </a:ln>
        </p:spPr>
        <p:txBody>
          <a:bodyPr wrap="none" anchor="ctr"/>
          <a:lstStyle/>
          <a:p>
            <a:endParaRPr lang="en-US"/>
          </a:p>
        </p:txBody>
      </p:sp>
      <p:sp>
        <p:nvSpPr>
          <p:cNvPr id="378908" name="Rectangle 32"/>
          <p:cNvSpPr>
            <a:spLocks noChangeArrowheads="1"/>
          </p:cNvSpPr>
          <p:nvPr/>
        </p:nvSpPr>
        <p:spPr bwMode="auto">
          <a:xfrm>
            <a:off x="7315200" y="4572000"/>
            <a:ext cx="381000" cy="304800"/>
          </a:xfrm>
          <a:prstGeom prst="rect">
            <a:avLst/>
          </a:prstGeom>
          <a:solidFill>
            <a:srgbClr val="FFFFFF"/>
          </a:solidFill>
          <a:ln w="15875">
            <a:noFill/>
            <a:miter lim="800000"/>
            <a:headEnd/>
            <a:tailEnd/>
          </a:ln>
        </p:spPr>
        <p:txBody>
          <a:bodyPr wrap="none" anchor="ctr"/>
          <a:lstStyle/>
          <a:p>
            <a:r>
              <a:rPr lang="en-US" altLang="zh-CN"/>
              <a:t>v</a:t>
            </a:r>
          </a:p>
        </p:txBody>
      </p:sp>
      <p:sp>
        <p:nvSpPr>
          <p:cNvPr id="378909" name="Freeform 33"/>
          <p:cNvSpPr>
            <a:spLocks/>
          </p:cNvSpPr>
          <p:nvPr/>
        </p:nvSpPr>
        <p:spPr bwMode="auto">
          <a:xfrm>
            <a:off x="1739900" y="2209800"/>
            <a:ext cx="88900" cy="533400"/>
          </a:xfrm>
          <a:custGeom>
            <a:avLst/>
            <a:gdLst>
              <a:gd name="T0" fmla="*/ 56 w 56"/>
              <a:gd name="T1" fmla="*/ 0 h 336"/>
              <a:gd name="T2" fmla="*/ 8 w 56"/>
              <a:gd name="T3" fmla="*/ 96 h 336"/>
              <a:gd name="T4" fmla="*/ 8 w 56"/>
              <a:gd name="T5" fmla="*/ 240 h 336"/>
              <a:gd name="T6" fmla="*/ 56 w 56"/>
              <a:gd name="T7" fmla="*/ 336 h 336"/>
              <a:gd name="T8" fmla="*/ 0 60000 65536"/>
              <a:gd name="T9" fmla="*/ 0 60000 65536"/>
              <a:gd name="T10" fmla="*/ 0 60000 65536"/>
              <a:gd name="T11" fmla="*/ 0 60000 65536"/>
              <a:gd name="T12" fmla="*/ 0 w 56"/>
              <a:gd name="T13" fmla="*/ 0 h 336"/>
              <a:gd name="T14" fmla="*/ 56 w 56"/>
              <a:gd name="T15" fmla="*/ 336 h 336"/>
            </a:gdLst>
            <a:ahLst/>
            <a:cxnLst>
              <a:cxn ang="T8">
                <a:pos x="T0" y="T1"/>
              </a:cxn>
              <a:cxn ang="T9">
                <a:pos x="T2" y="T3"/>
              </a:cxn>
              <a:cxn ang="T10">
                <a:pos x="T4" y="T5"/>
              </a:cxn>
              <a:cxn ang="T11">
                <a:pos x="T6" y="T7"/>
              </a:cxn>
            </a:cxnLst>
            <a:rect l="T12" t="T13" r="T14" b="T15"/>
            <a:pathLst>
              <a:path w="56" h="336">
                <a:moveTo>
                  <a:pt x="56" y="0"/>
                </a:moveTo>
                <a:cubicBezTo>
                  <a:pt x="36" y="28"/>
                  <a:pt x="16" y="56"/>
                  <a:pt x="8" y="96"/>
                </a:cubicBezTo>
                <a:cubicBezTo>
                  <a:pt x="0" y="136"/>
                  <a:pt x="0" y="200"/>
                  <a:pt x="8" y="240"/>
                </a:cubicBezTo>
                <a:cubicBezTo>
                  <a:pt x="16" y="280"/>
                  <a:pt x="36" y="308"/>
                  <a:pt x="56" y="336"/>
                </a:cubicBezTo>
              </a:path>
            </a:pathLst>
          </a:custGeom>
          <a:noFill/>
          <a:ln w="28575">
            <a:solidFill>
              <a:srgbClr val="0000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royeoglycan.jpg"/>
          <p:cNvPicPr>
            <a:picLocks noChangeAspect="1"/>
          </p:cNvPicPr>
          <p:nvPr/>
        </p:nvPicPr>
        <p:blipFill>
          <a:blip r:embed="rId2" cstate="print"/>
          <a:stretch>
            <a:fillRect/>
          </a:stretch>
        </p:blipFill>
        <p:spPr>
          <a:xfrm>
            <a:off x="0" y="1024608"/>
            <a:ext cx="9144000" cy="4808784"/>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gag.jpg"/>
          <p:cNvPicPr>
            <a:picLocks noChangeAspect="1"/>
          </p:cNvPicPr>
          <p:nvPr/>
        </p:nvPicPr>
        <p:blipFill>
          <a:blip r:embed="rId2" cstate="print"/>
          <a:stretch>
            <a:fillRect/>
          </a:stretch>
        </p:blipFill>
        <p:spPr>
          <a:xfrm>
            <a:off x="0" y="1079105"/>
            <a:ext cx="9144000" cy="4699789"/>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28596" y="285728"/>
            <a:ext cx="8058388" cy="1571636"/>
          </a:xfrm>
          <a:prstGeom prst="rect">
            <a:avLst/>
          </a:prstGeom>
          <a:noFill/>
          <a:ln w="9525">
            <a:noFill/>
            <a:miter lim="800000"/>
            <a:headEnd/>
            <a:tailEnd/>
          </a:ln>
          <a:effectLst/>
        </p:spPr>
      </p:pic>
      <p:pic>
        <p:nvPicPr>
          <p:cNvPr id="50180" name="Picture 4" descr="Image result for proteoglycan structure"/>
          <p:cNvPicPr>
            <a:picLocks noChangeAspect="1" noChangeArrowheads="1"/>
          </p:cNvPicPr>
          <p:nvPr/>
        </p:nvPicPr>
        <p:blipFill>
          <a:blip r:embed="rId3" cstate="print"/>
          <a:srcRect/>
          <a:stretch>
            <a:fillRect/>
          </a:stretch>
        </p:blipFill>
        <p:spPr bwMode="auto">
          <a:xfrm>
            <a:off x="857224" y="2357430"/>
            <a:ext cx="7215238" cy="3067917"/>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Related image"/>
          <p:cNvPicPr>
            <a:picLocks noChangeAspect="1" noChangeArrowheads="1"/>
          </p:cNvPicPr>
          <p:nvPr/>
        </p:nvPicPr>
        <p:blipFill>
          <a:blip r:embed="rId2" cstate="print"/>
          <a:srcRect/>
          <a:stretch>
            <a:fillRect/>
          </a:stretch>
        </p:blipFill>
        <p:spPr bwMode="auto">
          <a:xfrm>
            <a:off x="1285852" y="714356"/>
            <a:ext cx="6715172" cy="5368055"/>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AC.jpg"/>
          <p:cNvPicPr>
            <a:picLocks noChangeAspect="1"/>
          </p:cNvPicPr>
          <p:nvPr/>
        </p:nvPicPr>
        <p:blipFill>
          <a:blip r:embed="rId2" cstate="print"/>
          <a:stretch>
            <a:fillRect/>
          </a:stretch>
        </p:blipFill>
        <p:spPr>
          <a:xfrm>
            <a:off x="1357290" y="285728"/>
            <a:ext cx="6376693" cy="5786454"/>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357157" y="714356"/>
            <a:ext cx="8348041" cy="2357454"/>
          </a:xfrm>
          <a:prstGeom prst="rect">
            <a:avLst/>
          </a:prstGeom>
          <a:noFill/>
          <a:ln w="9525">
            <a:noFill/>
            <a:miter lim="800000"/>
            <a:headEnd/>
            <a:tailEnd/>
          </a:ln>
          <a:effectLst/>
        </p:spPr>
      </p:pic>
      <p:pic>
        <p:nvPicPr>
          <p:cNvPr id="51204" name="Picture 4" descr="Image result for laminin"/>
          <p:cNvPicPr>
            <a:picLocks noChangeAspect="1" noChangeArrowheads="1"/>
          </p:cNvPicPr>
          <p:nvPr/>
        </p:nvPicPr>
        <p:blipFill>
          <a:blip r:embed="rId3" cstate="print"/>
          <a:srcRect/>
          <a:stretch>
            <a:fillRect/>
          </a:stretch>
        </p:blipFill>
        <p:spPr bwMode="auto">
          <a:xfrm>
            <a:off x="500034" y="3071810"/>
            <a:ext cx="2247821" cy="3614740"/>
          </a:xfrm>
          <a:prstGeom prst="rect">
            <a:avLst/>
          </a:prstGeom>
          <a:noFill/>
        </p:spPr>
      </p:pic>
      <p:pic>
        <p:nvPicPr>
          <p:cNvPr id="4" name="Picture 7" descr="Image result for extracellular matrix"/>
          <p:cNvPicPr>
            <a:picLocks noChangeAspect="1" noChangeArrowheads="1"/>
          </p:cNvPicPr>
          <p:nvPr/>
        </p:nvPicPr>
        <p:blipFill>
          <a:blip r:embed="rId4" cstate="print"/>
          <a:srcRect/>
          <a:stretch>
            <a:fillRect/>
          </a:stretch>
        </p:blipFill>
        <p:spPr bwMode="auto">
          <a:xfrm>
            <a:off x="3929058" y="3000372"/>
            <a:ext cx="4071966" cy="3652465"/>
          </a:xfrm>
          <a:prstGeom prst="rect">
            <a:avLst/>
          </a:prstGeom>
          <a:noFill/>
        </p:spPr>
      </p:pic>
      <p:sp>
        <p:nvSpPr>
          <p:cNvPr id="5" name="矩形 4"/>
          <p:cNvSpPr/>
          <p:nvPr/>
        </p:nvSpPr>
        <p:spPr>
          <a:xfrm>
            <a:off x="4143372" y="2643182"/>
            <a:ext cx="1569660" cy="369332"/>
          </a:xfrm>
          <a:prstGeom prst="rect">
            <a:avLst/>
          </a:prstGeom>
        </p:spPr>
        <p:txBody>
          <a:bodyPr wrap="none">
            <a:spAutoFit/>
          </a:bodyPr>
          <a:lstStyle/>
          <a:p>
            <a:r>
              <a:rPr lang="zh-CN" altLang="en-US" dirty="0" smtClean="0"/>
              <a:t>纤维连接蛋白</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基膜.jpg"/>
          <p:cNvPicPr>
            <a:picLocks noChangeAspect="1"/>
          </p:cNvPicPr>
          <p:nvPr/>
        </p:nvPicPr>
        <p:blipFill>
          <a:blip r:embed="rId2" cstate="print"/>
          <a:stretch>
            <a:fillRect/>
          </a:stretch>
        </p:blipFill>
        <p:spPr>
          <a:xfrm>
            <a:off x="0" y="1357298"/>
            <a:ext cx="9144000" cy="2868527"/>
          </a:xfrm>
          <a:prstGeom prst="rect">
            <a:avLst/>
          </a:prstGeom>
        </p:spPr>
      </p:pic>
      <p:sp>
        <p:nvSpPr>
          <p:cNvPr id="3" name="矩形 2"/>
          <p:cNvSpPr/>
          <p:nvPr/>
        </p:nvSpPr>
        <p:spPr>
          <a:xfrm>
            <a:off x="642910" y="5000636"/>
            <a:ext cx="8001056" cy="923330"/>
          </a:xfrm>
          <a:prstGeom prst="rect">
            <a:avLst/>
          </a:prstGeom>
        </p:spPr>
        <p:txBody>
          <a:bodyPr wrap="square">
            <a:spAutoFit/>
          </a:bodyPr>
          <a:lstStyle/>
          <a:p>
            <a:r>
              <a:rPr lang="zh-CN" altLang="en-US" dirty="0" smtClean="0"/>
              <a:t>人体由有机质和无机质构成细胞，由细胞与细胞间质组成组织，由组织构成器官，功能相似的器官组成系统，由八大系统组成一个人体。而其中，人体四大组织分别是：</a:t>
            </a:r>
            <a:r>
              <a:rPr lang="zh-CN" altLang="en-US" dirty="0" smtClean="0">
                <a:hlinkClick r:id="rId3"/>
              </a:rPr>
              <a:t>上皮组织</a:t>
            </a:r>
            <a:r>
              <a:rPr lang="zh-CN" altLang="en-US" dirty="0" smtClean="0"/>
              <a:t>、</a:t>
            </a:r>
            <a:r>
              <a:rPr lang="zh-CN" altLang="en-US" dirty="0" smtClean="0">
                <a:hlinkClick r:id="rId4"/>
              </a:rPr>
              <a:t>结缔组织</a:t>
            </a:r>
            <a:r>
              <a:rPr lang="zh-CN" altLang="en-US" dirty="0" smtClean="0"/>
              <a:t>、</a:t>
            </a:r>
            <a:r>
              <a:rPr lang="zh-CN" altLang="en-US" dirty="0" smtClean="0">
                <a:hlinkClick r:id="rId5"/>
              </a:rPr>
              <a:t>肌肉组织</a:t>
            </a:r>
            <a:r>
              <a:rPr lang="zh-CN" altLang="en-US" dirty="0" smtClean="0"/>
              <a:t>、</a:t>
            </a:r>
            <a:r>
              <a:rPr lang="zh-CN" altLang="en-US" dirty="0" smtClean="0">
                <a:hlinkClick r:id="rId6"/>
              </a:rPr>
              <a:t>神经组织</a:t>
            </a:r>
            <a:r>
              <a:rPr lang="zh-CN" alt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aminin.jpg"/>
          <p:cNvPicPr>
            <a:picLocks noChangeAspect="1"/>
          </p:cNvPicPr>
          <p:nvPr/>
        </p:nvPicPr>
        <p:blipFill>
          <a:blip r:embed="rId2" cstate="print"/>
          <a:stretch>
            <a:fillRect/>
          </a:stretch>
        </p:blipFill>
        <p:spPr>
          <a:xfrm>
            <a:off x="285720" y="285728"/>
            <a:ext cx="4136425" cy="6286520"/>
          </a:xfrm>
          <a:prstGeom prst="rect">
            <a:avLst/>
          </a:prstGeom>
        </p:spPr>
      </p:pic>
      <p:pic>
        <p:nvPicPr>
          <p:cNvPr id="3" name="Picture 4" descr="Image result for laminin"/>
          <p:cNvPicPr>
            <a:picLocks noChangeAspect="1" noChangeArrowheads="1"/>
          </p:cNvPicPr>
          <p:nvPr/>
        </p:nvPicPr>
        <p:blipFill>
          <a:blip r:embed="rId3" cstate="print"/>
          <a:srcRect/>
          <a:stretch>
            <a:fillRect/>
          </a:stretch>
        </p:blipFill>
        <p:spPr bwMode="auto">
          <a:xfrm>
            <a:off x="4786314" y="642918"/>
            <a:ext cx="3357586" cy="5399362"/>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ibronectin.jpg"/>
          <p:cNvPicPr>
            <a:picLocks noChangeAspect="1"/>
          </p:cNvPicPr>
          <p:nvPr/>
        </p:nvPicPr>
        <p:blipFill>
          <a:blip r:embed="rId2" cstate="print"/>
          <a:stretch>
            <a:fillRect/>
          </a:stretch>
        </p:blipFill>
        <p:spPr>
          <a:xfrm>
            <a:off x="2071670" y="642918"/>
            <a:ext cx="6224923" cy="578645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786182" y="0"/>
            <a:ext cx="1500198" cy="450059"/>
          </a:xfrm>
          <a:prstGeom prst="rect">
            <a:avLst/>
          </a:prstGeom>
          <a:noFill/>
          <a:ln w="9525">
            <a:noFill/>
            <a:miter lim="800000"/>
            <a:headEnd/>
            <a:tailEnd/>
          </a:ln>
          <a:effectLst/>
        </p:spPr>
      </p:pic>
      <p:pic>
        <p:nvPicPr>
          <p:cNvPr id="1028" name="Picture 4" descr="Image result for integrins"/>
          <p:cNvPicPr>
            <a:picLocks noChangeAspect="1" noChangeArrowheads="1"/>
          </p:cNvPicPr>
          <p:nvPr/>
        </p:nvPicPr>
        <p:blipFill>
          <a:blip r:embed="rId3" cstate="print"/>
          <a:srcRect/>
          <a:stretch>
            <a:fillRect/>
          </a:stretch>
        </p:blipFill>
        <p:spPr bwMode="auto">
          <a:xfrm>
            <a:off x="500034" y="2700631"/>
            <a:ext cx="3071834" cy="4157369"/>
          </a:xfrm>
          <a:prstGeom prst="rect">
            <a:avLst/>
          </a:prstGeom>
          <a:noFill/>
        </p:spPr>
      </p:pic>
      <p:pic>
        <p:nvPicPr>
          <p:cNvPr id="5" name="Picture 7" descr="Image result for extracellular matrix"/>
          <p:cNvPicPr>
            <a:picLocks noChangeAspect="1" noChangeArrowheads="1"/>
          </p:cNvPicPr>
          <p:nvPr/>
        </p:nvPicPr>
        <p:blipFill>
          <a:blip r:embed="rId4" cstate="print"/>
          <a:srcRect/>
          <a:stretch>
            <a:fillRect/>
          </a:stretch>
        </p:blipFill>
        <p:spPr bwMode="auto">
          <a:xfrm>
            <a:off x="4286248" y="2643182"/>
            <a:ext cx="4357718" cy="3908778"/>
          </a:xfrm>
          <a:prstGeom prst="rect">
            <a:avLst/>
          </a:prstGeom>
          <a:noFill/>
        </p:spPr>
      </p:pic>
      <p:grpSp>
        <p:nvGrpSpPr>
          <p:cNvPr id="8" name="组合 7"/>
          <p:cNvGrpSpPr/>
          <p:nvPr/>
        </p:nvGrpSpPr>
        <p:grpSpPr>
          <a:xfrm>
            <a:off x="571472" y="500042"/>
            <a:ext cx="7543799" cy="2093942"/>
            <a:chOff x="571472" y="500042"/>
            <a:chExt cx="7543799" cy="2093942"/>
          </a:xfrm>
        </p:grpSpPr>
        <p:pic>
          <p:nvPicPr>
            <p:cNvPr id="1029" name="Picture 5"/>
            <p:cNvPicPr>
              <a:picLocks noChangeAspect="1" noChangeArrowheads="1"/>
            </p:cNvPicPr>
            <p:nvPr/>
          </p:nvPicPr>
          <p:blipFill>
            <a:blip r:embed="rId5" cstate="print"/>
            <a:srcRect/>
            <a:stretch>
              <a:fillRect/>
            </a:stretch>
          </p:blipFill>
          <p:spPr bwMode="auto">
            <a:xfrm>
              <a:off x="571472" y="500042"/>
              <a:ext cx="7543799" cy="2093942"/>
            </a:xfrm>
            <a:prstGeom prst="rect">
              <a:avLst/>
            </a:prstGeom>
            <a:noFill/>
            <a:ln w="9525">
              <a:noFill/>
              <a:miter lim="800000"/>
              <a:headEnd/>
              <a:tailEnd/>
            </a:ln>
            <a:effectLst/>
          </p:spPr>
        </p:pic>
        <p:sp>
          <p:nvSpPr>
            <p:cNvPr id="7" name="矩形 6"/>
            <p:cNvSpPr/>
            <p:nvPr/>
          </p:nvSpPr>
          <p:spPr>
            <a:xfrm>
              <a:off x="5072066" y="2285992"/>
              <a:ext cx="292895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572132" y="142852"/>
            <a:ext cx="2428892" cy="369332"/>
          </a:xfrm>
          <a:prstGeom prst="rect">
            <a:avLst/>
          </a:prstGeom>
          <a:noFill/>
        </p:spPr>
        <p:txBody>
          <a:bodyPr wrap="square" rtlCol="0">
            <a:spAutoFit/>
          </a:bodyPr>
          <a:lstStyle/>
          <a:p>
            <a:r>
              <a:rPr lang="zh-CN" altLang="en-US" dirty="0" smtClean="0"/>
              <a:t>整合素</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3"/>
          <p:cNvSpPr>
            <a:spLocks noGrp="1" noChangeArrowheads="1"/>
          </p:cNvSpPr>
          <p:nvPr>
            <p:ph type="body" idx="4294967295"/>
          </p:nvPr>
        </p:nvSpPr>
        <p:spPr>
          <a:xfrm>
            <a:off x="685800" y="990600"/>
            <a:ext cx="7772400" cy="5105400"/>
          </a:xfrm>
        </p:spPr>
        <p:txBody>
          <a:bodyPr/>
          <a:lstStyle/>
          <a:p>
            <a:pPr eaLnBrk="1" hangingPunct="1">
              <a:buFontTx/>
              <a:buNone/>
            </a:pPr>
            <a:r>
              <a:rPr lang="zh-CN" altLang="en-US" smtClean="0"/>
              <a:t>动量守恒：</a:t>
            </a:r>
          </a:p>
          <a:p>
            <a:pPr eaLnBrk="1" hangingPunct="1">
              <a:buFontTx/>
              <a:buNone/>
            </a:pPr>
            <a:r>
              <a:rPr lang="en-US" altLang="zh-CN" smtClean="0"/>
              <a:t>mu+M</a:t>
            </a:r>
            <a:r>
              <a:rPr lang="en-US" altLang="zh-CN" smtClean="0">
                <a:sym typeface="Symbol" pitchFamily="18" charset="2"/>
              </a:rPr>
              <a:t>0 = (M+m)v</a:t>
            </a:r>
          </a:p>
          <a:p>
            <a:pPr eaLnBrk="1" hangingPunct="1">
              <a:buFontTx/>
              <a:buNone/>
            </a:pPr>
            <a:r>
              <a:rPr lang="en-US" altLang="zh-CN" smtClean="0">
                <a:sym typeface="Symbol" pitchFamily="18" charset="2"/>
              </a:rPr>
              <a:t>v=[m/(m+M)] u</a:t>
            </a:r>
          </a:p>
          <a:p>
            <a:pPr eaLnBrk="1" hangingPunct="1">
              <a:buFontTx/>
              <a:buNone/>
            </a:pPr>
            <a:r>
              <a:rPr lang="zh-CN" altLang="en-US" smtClean="0">
                <a:sym typeface="Symbol" pitchFamily="18" charset="2"/>
              </a:rPr>
              <a:t>减速作用</a:t>
            </a:r>
          </a:p>
          <a:p>
            <a:pPr eaLnBrk="1" hangingPunct="1">
              <a:buFontTx/>
              <a:buNone/>
            </a:pPr>
            <a:r>
              <a:rPr lang="zh-CN" altLang="en-US" smtClean="0">
                <a:sym typeface="Symbol" pitchFamily="18" charset="2"/>
              </a:rPr>
              <a:t>例如：球</a:t>
            </a:r>
            <a:r>
              <a:rPr lang="en-US" altLang="zh-CN" smtClean="0">
                <a:sym typeface="Symbol" pitchFamily="18" charset="2"/>
              </a:rPr>
              <a:t>m=0.5kg, </a:t>
            </a:r>
            <a:r>
              <a:rPr lang="zh-CN" altLang="en-US" smtClean="0">
                <a:sym typeface="Symbol" pitchFamily="18" charset="2"/>
              </a:rPr>
              <a:t>人体</a:t>
            </a:r>
            <a:r>
              <a:rPr lang="en-US" altLang="zh-CN" smtClean="0">
                <a:sym typeface="Symbol" pitchFamily="18" charset="2"/>
              </a:rPr>
              <a:t>M=90kg， u=20m/s</a:t>
            </a:r>
          </a:p>
          <a:p>
            <a:pPr eaLnBrk="1" hangingPunct="1">
              <a:buFontTx/>
              <a:buNone/>
            </a:pPr>
            <a:r>
              <a:rPr lang="zh-CN" altLang="en-US" smtClean="0">
                <a:sym typeface="Symbol" pitchFamily="18" charset="2"/>
              </a:rPr>
              <a:t>求：人体接球后的速度</a:t>
            </a:r>
          </a:p>
          <a:p>
            <a:pPr eaLnBrk="1" hangingPunct="1">
              <a:buFontTx/>
              <a:buNone/>
            </a:pPr>
            <a:endParaRPr lang="zh-CN" altLang="en-US" smtClean="0">
              <a:sym typeface="Symbol" pitchFamily="18" charset="2"/>
            </a:endParaRPr>
          </a:p>
          <a:p>
            <a:pPr eaLnBrk="1" hangingPunct="1">
              <a:buFontTx/>
              <a:buNone/>
            </a:pPr>
            <a:r>
              <a:rPr lang="zh-CN" altLang="en-US" smtClean="0">
                <a:sym typeface="Symbol" pitchFamily="18" charset="2"/>
              </a:rPr>
              <a:t>（答案：0.1105</a:t>
            </a:r>
            <a:r>
              <a:rPr lang="en-US" altLang="zh-CN" smtClean="0">
                <a:sym typeface="Symbol" pitchFamily="18" charset="2"/>
              </a:rPr>
              <a:t>m/s）</a:t>
            </a:r>
            <a:endParaRPr lang="en-US" altLang="zh-CN"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1571604" y="285728"/>
            <a:ext cx="5867400" cy="676275"/>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cstate="print"/>
          <a:srcRect/>
          <a:stretch>
            <a:fillRect/>
          </a:stretch>
        </p:blipFill>
        <p:spPr bwMode="auto">
          <a:xfrm>
            <a:off x="785786" y="1071546"/>
            <a:ext cx="7648575" cy="243840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4" cstate="print"/>
          <a:srcRect/>
          <a:stretch>
            <a:fillRect/>
          </a:stretch>
        </p:blipFill>
        <p:spPr bwMode="auto">
          <a:xfrm>
            <a:off x="285720" y="3429000"/>
            <a:ext cx="4421008" cy="2185982"/>
          </a:xfrm>
          <a:prstGeom prst="rect">
            <a:avLst/>
          </a:prstGeom>
          <a:noFill/>
          <a:ln w="9525">
            <a:noFill/>
            <a:miter lim="800000"/>
            <a:headEnd/>
            <a:tailEnd/>
          </a:ln>
          <a:effectLst/>
        </p:spPr>
      </p:pic>
      <p:pic>
        <p:nvPicPr>
          <p:cNvPr id="52229" name="Picture 5"/>
          <p:cNvPicPr>
            <a:picLocks noChangeAspect="1" noChangeArrowheads="1"/>
          </p:cNvPicPr>
          <p:nvPr/>
        </p:nvPicPr>
        <p:blipFill>
          <a:blip r:embed="rId5" cstate="print"/>
          <a:srcRect/>
          <a:stretch>
            <a:fillRect/>
          </a:stretch>
        </p:blipFill>
        <p:spPr bwMode="auto">
          <a:xfrm>
            <a:off x="4643438" y="3500438"/>
            <a:ext cx="4143404" cy="1307068"/>
          </a:xfrm>
          <a:prstGeom prst="rect">
            <a:avLst/>
          </a:prstGeom>
          <a:noFill/>
          <a:ln w="9525">
            <a:noFill/>
            <a:miter lim="800000"/>
            <a:headEnd/>
            <a:tailEnd/>
          </a:ln>
          <a:effectLst/>
        </p:spPr>
      </p:pic>
      <p:pic>
        <p:nvPicPr>
          <p:cNvPr id="52230" name="Picture 6"/>
          <p:cNvPicPr>
            <a:picLocks noChangeAspect="1" noChangeArrowheads="1"/>
          </p:cNvPicPr>
          <p:nvPr/>
        </p:nvPicPr>
        <p:blipFill>
          <a:blip r:embed="rId6" cstate="print"/>
          <a:srcRect/>
          <a:stretch>
            <a:fillRect/>
          </a:stretch>
        </p:blipFill>
        <p:spPr bwMode="auto">
          <a:xfrm>
            <a:off x="5000628" y="4957290"/>
            <a:ext cx="3571900" cy="1900710"/>
          </a:xfrm>
          <a:prstGeom prst="rect">
            <a:avLst/>
          </a:prstGeom>
          <a:noFill/>
          <a:ln w="9525">
            <a:noFill/>
            <a:miter lim="800000"/>
            <a:headEnd/>
            <a:tailEnd/>
          </a:ln>
          <a:effectLst/>
        </p:spPr>
      </p:pic>
      <p:sp>
        <p:nvSpPr>
          <p:cNvPr id="7" name="矩形 6"/>
          <p:cNvSpPr/>
          <p:nvPr/>
        </p:nvSpPr>
        <p:spPr>
          <a:xfrm>
            <a:off x="7429520" y="4500570"/>
            <a:ext cx="1569660" cy="369332"/>
          </a:xfrm>
          <a:prstGeom prst="rect">
            <a:avLst/>
          </a:prstGeom>
        </p:spPr>
        <p:txBody>
          <a:bodyPr wrap="none">
            <a:spAutoFit/>
          </a:bodyPr>
          <a:lstStyle/>
          <a:p>
            <a:r>
              <a:rPr lang="zh-CN" altLang="en-US" dirty="0" smtClean="0"/>
              <a:t>微管吸吮技术</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500298" y="285728"/>
            <a:ext cx="3514725" cy="400050"/>
          </a:xfrm>
          <a:prstGeom prst="rect">
            <a:avLst/>
          </a:prstGeom>
          <a:noFill/>
          <a:ln w="9525">
            <a:noFill/>
            <a:miter lim="800000"/>
            <a:headEnd/>
            <a:tailEnd/>
          </a:ln>
          <a:effectLst/>
        </p:spPr>
      </p:pic>
      <p:pic>
        <p:nvPicPr>
          <p:cNvPr id="53256" name="Picture 8" descr="Related image"/>
          <p:cNvPicPr>
            <a:picLocks noChangeAspect="1" noChangeArrowheads="1"/>
          </p:cNvPicPr>
          <p:nvPr/>
        </p:nvPicPr>
        <p:blipFill>
          <a:blip r:embed="rId3" cstate="print"/>
          <a:srcRect/>
          <a:stretch>
            <a:fillRect/>
          </a:stretch>
        </p:blipFill>
        <p:spPr bwMode="auto">
          <a:xfrm>
            <a:off x="0" y="857232"/>
            <a:ext cx="8572500" cy="4800601"/>
          </a:xfrm>
          <a:prstGeom prst="rect">
            <a:avLst/>
          </a:prstGeom>
          <a:noFill/>
        </p:spPr>
      </p:pic>
      <p:pic>
        <p:nvPicPr>
          <p:cNvPr id="4" name="Picture 6" descr="Related image"/>
          <p:cNvPicPr>
            <a:picLocks noChangeAspect="1" noChangeArrowheads="1"/>
          </p:cNvPicPr>
          <p:nvPr/>
        </p:nvPicPr>
        <p:blipFill>
          <a:blip r:embed="rId4" cstate="print"/>
          <a:srcRect/>
          <a:stretch>
            <a:fillRect/>
          </a:stretch>
        </p:blipFill>
        <p:spPr bwMode="auto">
          <a:xfrm>
            <a:off x="6786578" y="3786190"/>
            <a:ext cx="2080208" cy="2928934"/>
          </a:xfrm>
          <a:prstGeom prst="rect">
            <a:avLst/>
          </a:prstGeom>
          <a:ln>
            <a:noFill/>
          </a:ln>
          <a:effectLst>
            <a:outerShdw blurRad="190500" algn="tl" rotWithShape="0">
              <a:srgbClr val="000000">
                <a:alpha val="70000"/>
              </a:srgbClr>
            </a:outerShdw>
          </a:effectLst>
        </p:spPr>
      </p:pic>
      <p:sp>
        <p:nvSpPr>
          <p:cNvPr id="5" name="矩形 4"/>
          <p:cNvSpPr/>
          <p:nvPr/>
        </p:nvSpPr>
        <p:spPr>
          <a:xfrm>
            <a:off x="2143108" y="1500174"/>
            <a:ext cx="1107996" cy="369332"/>
          </a:xfrm>
          <a:prstGeom prst="rect">
            <a:avLst/>
          </a:prstGeom>
        </p:spPr>
        <p:txBody>
          <a:bodyPr wrap="none">
            <a:spAutoFit/>
          </a:bodyPr>
          <a:lstStyle/>
          <a:p>
            <a:r>
              <a:rPr lang="en-US" dirty="0" smtClean="0"/>
              <a:t>反馈回路</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M Principle- Basic Training-22.mp4">
            <a:hlinkClick r:id="" action="ppaction://media"/>
          </p:cNvPr>
          <p:cNvPicPr>
            <a:picLocks noRot="1" noChangeAspect="1"/>
          </p:cNvPicPr>
          <p:nvPr>
            <a:videoFile r:link="rId1"/>
          </p:nvPr>
        </p:nvPicPr>
        <p:blipFill>
          <a:blip r:embed="rId3" cstate="print"/>
          <a:stretch>
            <a:fillRect/>
          </a:stretch>
        </p:blipFill>
        <p:spPr>
          <a:xfrm>
            <a:off x="714348" y="428604"/>
            <a:ext cx="7620053" cy="571504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Related image"/>
          <p:cNvPicPr>
            <a:picLocks noChangeAspect="1" noChangeArrowheads="1"/>
          </p:cNvPicPr>
          <p:nvPr/>
        </p:nvPicPr>
        <p:blipFill>
          <a:blip r:embed="rId2" cstate="print"/>
          <a:srcRect/>
          <a:stretch>
            <a:fillRect/>
          </a:stretch>
        </p:blipFill>
        <p:spPr bwMode="auto">
          <a:xfrm>
            <a:off x="0" y="1785926"/>
            <a:ext cx="2617229" cy="3685059"/>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2686050" y="428604"/>
            <a:ext cx="6457950" cy="6076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p:cNvPicPr>
            <a:picLocks noChangeAspect="1" noChangeArrowheads="1"/>
          </p:cNvPicPr>
          <p:nvPr/>
        </p:nvPicPr>
        <p:blipFill>
          <a:blip r:embed="rId2" cstate="print"/>
          <a:srcRect/>
          <a:stretch>
            <a:fillRect/>
          </a:stretch>
        </p:blipFill>
        <p:spPr bwMode="auto">
          <a:xfrm>
            <a:off x="642910" y="571480"/>
            <a:ext cx="7572428" cy="2721341"/>
          </a:xfrm>
          <a:prstGeom prst="rect">
            <a:avLst/>
          </a:prstGeom>
          <a:noFill/>
          <a:ln w="9525">
            <a:noFill/>
            <a:miter lim="800000"/>
            <a:headEnd/>
            <a:tailEnd/>
          </a:ln>
          <a:effectLst/>
        </p:spPr>
      </p:pic>
      <p:sp>
        <p:nvSpPr>
          <p:cNvPr id="5" name="TextBox 4"/>
          <p:cNvSpPr txBox="1"/>
          <p:nvPr/>
        </p:nvSpPr>
        <p:spPr>
          <a:xfrm>
            <a:off x="2071670" y="142852"/>
            <a:ext cx="3357586" cy="584775"/>
          </a:xfrm>
          <a:prstGeom prst="rect">
            <a:avLst/>
          </a:prstGeom>
          <a:noFill/>
        </p:spPr>
        <p:txBody>
          <a:bodyPr wrap="square" rtlCol="0">
            <a:spAutoFit/>
          </a:bodyPr>
          <a:lstStyle/>
          <a:p>
            <a:r>
              <a:rPr lang="en-US" sz="3200" dirty="0" smtClean="0"/>
              <a:t>Contact Mechanics</a:t>
            </a:r>
            <a:endParaRPr lang="en-US" sz="3200" dirty="0"/>
          </a:p>
        </p:txBody>
      </p:sp>
      <p:pic>
        <p:nvPicPr>
          <p:cNvPr id="56325" name="Picture 5"/>
          <p:cNvPicPr>
            <a:picLocks noChangeAspect="1" noChangeArrowheads="1"/>
          </p:cNvPicPr>
          <p:nvPr/>
        </p:nvPicPr>
        <p:blipFill>
          <a:blip r:embed="rId3" cstate="print"/>
          <a:srcRect/>
          <a:stretch>
            <a:fillRect/>
          </a:stretch>
        </p:blipFill>
        <p:spPr bwMode="auto">
          <a:xfrm>
            <a:off x="428596" y="3214686"/>
            <a:ext cx="6072230" cy="961937"/>
          </a:xfrm>
          <a:prstGeom prst="rect">
            <a:avLst/>
          </a:prstGeom>
          <a:noFill/>
          <a:ln w="9525">
            <a:noFill/>
            <a:miter lim="800000"/>
            <a:headEnd/>
            <a:tailEnd/>
          </a:ln>
          <a:effectLst/>
        </p:spPr>
      </p:pic>
      <p:pic>
        <p:nvPicPr>
          <p:cNvPr id="56326" name="Picture 6"/>
          <p:cNvPicPr>
            <a:picLocks noChangeAspect="1" noChangeArrowheads="1"/>
          </p:cNvPicPr>
          <p:nvPr/>
        </p:nvPicPr>
        <p:blipFill>
          <a:blip r:embed="rId4" cstate="print"/>
          <a:srcRect/>
          <a:stretch>
            <a:fillRect/>
          </a:stretch>
        </p:blipFill>
        <p:spPr bwMode="auto">
          <a:xfrm>
            <a:off x="214282" y="4214818"/>
            <a:ext cx="7658100" cy="2505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6D72.jpg"/>
          <p:cNvPicPr>
            <a:picLocks noChangeAspect="1"/>
          </p:cNvPicPr>
          <p:nvPr/>
        </p:nvPicPr>
        <p:blipFill>
          <a:blip r:embed="rId2" cstate="print"/>
          <a:stretch>
            <a:fillRect/>
          </a:stretch>
        </p:blipFill>
        <p:spPr>
          <a:xfrm>
            <a:off x="1857356" y="428604"/>
            <a:ext cx="5223904" cy="2786082"/>
          </a:xfrm>
          <a:prstGeom prst="rect">
            <a:avLst/>
          </a:prstGeom>
        </p:spPr>
      </p:pic>
      <p:sp>
        <p:nvSpPr>
          <p:cNvPr id="3" name="矩形 2"/>
          <p:cNvSpPr/>
          <p:nvPr/>
        </p:nvSpPr>
        <p:spPr>
          <a:xfrm>
            <a:off x="714348" y="3929066"/>
            <a:ext cx="7572428" cy="369332"/>
          </a:xfrm>
          <a:prstGeom prst="rect">
            <a:avLst/>
          </a:prstGeom>
        </p:spPr>
        <p:txBody>
          <a:bodyPr wrap="square">
            <a:spAutoFit/>
          </a:bodyPr>
          <a:lstStyle/>
          <a:p>
            <a:r>
              <a:rPr lang="en-US" dirty="0" smtClean="0"/>
              <a:t>http://www.cjmr.org/article/2014/1005-3093/1005-3093-2014-28-7-509.shtml</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263650" y="104775"/>
            <a:ext cx="6616700" cy="6648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285852" y="285728"/>
            <a:ext cx="5686425" cy="428625"/>
          </a:xfrm>
          <a:prstGeom prst="rect">
            <a:avLst/>
          </a:prstGeom>
          <a:noFill/>
          <a:ln w="9525">
            <a:noFill/>
            <a:miter lim="800000"/>
            <a:headEnd/>
            <a:tailEnd/>
          </a:ln>
          <a:effectLst/>
        </p:spPr>
      </p:pic>
      <p:pic>
        <p:nvPicPr>
          <p:cNvPr id="3076" name="Picture 4" descr="Image result for optical tweezers"/>
          <p:cNvPicPr>
            <a:picLocks noChangeAspect="1" noChangeArrowheads="1"/>
          </p:cNvPicPr>
          <p:nvPr/>
        </p:nvPicPr>
        <p:blipFill>
          <a:blip r:embed="rId3" cstate="print"/>
          <a:srcRect/>
          <a:stretch>
            <a:fillRect/>
          </a:stretch>
        </p:blipFill>
        <p:spPr bwMode="auto">
          <a:xfrm>
            <a:off x="285720" y="1142984"/>
            <a:ext cx="3904168" cy="3357586"/>
          </a:xfrm>
          <a:prstGeom prst="rect">
            <a:avLst/>
          </a:prstGeom>
          <a:noFill/>
        </p:spPr>
      </p:pic>
      <p:pic>
        <p:nvPicPr>
          <p:cNvPr id="3078" name="Picture 6" descr="Image result for optical tweezers"/>
          <p:cNvPicPr>
            <a:picLocks noChangeAspect="1" noChangeArrowheads="1"/>
          </p:cNvPicPr>
          <p:nvPr/>
        </p:nvPicPr>
        <p:blipFill>
          <a:blip r:embed="rId4" cstate="print"/>
          <a:srcRect/>
          <a:stretch>
            <a:fillRect/>
          </a:stretch>
        </p:blipFill>
        <p:spPr bwMode="auto">
          <a:xfrm>
            <a:off x="5000628" y="1285860"/>
            <a:ext cx="3000396" cy="2904383"/>
          </a:xfrm>
          <a:prstGeom prst="rect">
            <a:avLst/>
          </a:prstGeom>
          <a:noFill/>
        </p:spPr>
      </p:pic>
      <p:pic>
        <p:nvPicPr>
          <p:cNvPr id="3080" name="Picture 8" descr="Related image"/>
          <p:cNvPicPr>
            <a:picLocks noChangeAspect="1" noChangeArrowheads="1"/>
          </p:cNvPicPr>
          <p:nvPr/>
        </p:nvPicPr>
        <p:blipFill>
          <a:blip r:embed="rId5" cstate="print"/>
          <a:srcRect/>
          <a:stretch>
            <a:fillRect/>
          </a:stretch>
        </p:blipFill>
        <p:spPr bwMode="auto">
          <a:xfrm>
            <a:off x="2571736" y="4357694"/>
            <a:ext cx="3500462" cy="2299944"/>
          </a:xfrm>
          <a:prstGeom prst="rect">
            <a:avLst/>
          </a:prstGeom>
          <a:noFill/>
        </p:spPr>
      </p:pic>
      <p:sp>
        <p:nvSpPr>
          <p:cNvPr id="6" name="TextBox 5"/>
          <p:cNvSpPr txBox="1"/>
          <p:nvPr/>
        </p:nvSpPr>
        <p:spPr>
          <a:xfrm>
            <a:off x="6357918" y="714356"/>
            <a:ext cx="2786082" cy="646331"/>
          </a:xfrm>
          <a:prstGeom prst="rect">
            <a:avLst/>
          </a:prstGeom>
          <a:noFill/>
        </p:spPr>
        <p:txBody>
          <a:bodyPr wrap="square" rtlCol="0">
            <a:spAutoFit/>
          </a:bodyPr>
          <a:lstStyle/>
          <a:p>
            <a:r>
              <a:rPr lang="zh-CN" altLang="en-US" dirty="0" smtClean="0"/>
              <a:t>光镊 操控技术， 北航中文书 </a:t>
            </a:r>
            <a:r>
              <a:rPr lang="en-US" altLang="zh-CN" dirty="0" smtClean="0"/>
              <a:t>145</a:t>
            </a:r>
            <a:r>
              <a:rPr lang="zh-CN" altLang="en-US" dirty="0" smtClean="0"/>
              <a:t>页</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ptical Tweezers Demonstration Kit-18.mp4">
            <a:hlinkClick r:id="" action="ppaction://media"/>
          </p:cNvPr>
          <p:cNvPicPr>
            <a:picLocks noRot="1" noChangeAspect="1"/>
          </p:cNvPicPr>
          <p:nvPr>
            <a:videoFile r:link="rId1"/>
          </p:nvPr>
        </p:nvPicPr>
        <p:blipFill>
          <a:blip r:embed="rId3" cstate="print"/>
          <a:stretch>
            <a:fillRect/>
          </a:stretch>
        </p:blipFill>
        <p:spPr>
          <a:xfrm>
            <a:off x="1000100" y="928670"/>
            <a:ext cx="7239050" cy="5429288"/>
          </a:xfrm>
          <a:prstGeom prst="rect">
            <a:avLst/>
          </a:prstGeom>
        </p:spPr>
      </p:pic>
      <p:pic>
        <p:nvPicPr>
          <p:cNvPr id="3" name="Picture 2"/>
          <p:cNvPicPr>
            <a:picLocks noChangeAspect="1" noChangeArrowheads="1"/>
          </p:cNvPicPr>
          <p:nvPr/>
        </p:nvPicPr>
        <p:blipFill>
          <a:blip r:embed="rId4" cstate="print"/>
          <a:srcRect/>
          <a:stretch>
            <a:fillRect/>
          </a:stretch>
        </p:blipFill>
        <p:spPr bwMode="auto">
          <a:xfrm>
            <a:off x="1285852" y="285728"/>
            <a:ext cx="5686425" cy="428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optical trapping"/>
          <p:cNvPicPr>
            <a:picLocks noChangeAspect="1" noChangeArrowheads="1"/>
          </p:cNvPicPr>
          <p:nvPr/>
        </p:nvPicPr>
        <p:blipFill>
          <a:blip r:embed="rId2" cstate="print"/>
          <a:srcRect/>
          <a:stretch>
            <a:fillRect/>
          </a:stretch>
        </p:blipFill>
        <p:spPr bwMode="auto">
          <a:xfrm>
            <a:off x="928662" y="357166"/>
            <a:ext cx="7010400" cy="4695825"/>
          </a:xfrm>
          <a:prstGeom prst="rect">
            <a:avLst/>
          </a:prstGeom>
          <a:noFill/>
        </p:spPr>
      </p:pic>
      <p:pic>
        <p:nvPicPr>
          <p:cNvPr id="66562" name="Picture 2" descr="https://gss1.bdstatic.com/9vo3dSag_xI4khGkpoWK1HF6hhy/baike/w%3D268%3Bg%3D0/sign=5d1fba97cabf6c81f7372bee8405d608/a1ec08fa513d2697987356a253fbb2fb4216d8a9.jpg"/>
          <p:cNvPicPr>
            <a:picLocks noChangeAspect="1" noChangeArrowheads="1"/>
          </p:cNvPicPr>
          <p:nvPr/>
        </p:nvPicPr>
        <p:blipFill>
          <a:blip r:embed="rId3" cstate="print"/>
          <a:srcRect/>
          <a:stretch>
            <a:fillRect/>
          </a:stretch>
        </p:blipFill>
        <p:spPr bwMode="auto">
          <a:xfrm>
            <a:off x="785786" y="4857760"/>
            <a:ext cx="2552700" cy="18573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p:cNvPicPr>
            <a:picLocks noChangeAspect="1" noChangeArrowheads="1"/>
          </p:cNvPicPr>
          <p:nvPr/>
        </p:nvPicPr>
        <p:blipFill>
          <a:blip r:embed="rId2" cstate="print"/>
          <a:srcRect/>
          <a:stretch>
            <a:fillRect/>
          </a:stretch>
        </p:blipFill>
        <p:spPr bwMode="auto">
          <a:xfrm>
            <a:off x="0" y="285728"/>
            <a:ext cx="8742912" cy="2643206"/>
          </a:xfrm>
          <a:prstGeom prst="rect">
            <a:avLst/>
          </a:prstGeom>
          <a:noFill/>
          <a:ln w="9525">
            <a:noFill/>
            <a:miter lim="800000"/>
            <a:headEnd/>
            <a:tailEnd/>
          </a:ln>
          <a:effectLst/>
        </p:spPr>
      </p:pic>
      <p:pic>
        <p:nvPicPr>
          <p:cNvPr id="4" name="Picture 2"/>
          <p:cNvPicPr>
            <a:picLocks noChangeAspect="1" noChangeArrowheads="1"/>
          </p:cNvPicPr>
          <p:nvPr/>
        </p:nvPicPr>
        <p:blipFill>
          <a:blip r:embed="rId3" cstate="print"/>
          <a:srcRect/>
          <a:stretch>
            <a:fillRect/>
          </a:stretch>
        </p:blipFill>
        <p:spPr bwMode="auto">
          <a:xfrm>
            <a:off x="0" y="3357562"/>
            <a:ext cx="7858180" cy="3354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Image result for optical trapping"/>
          <p:cNvPicPr>
            <a:picLocks noChangeAspect="1" noChangeArrowheads="1"/>
          </p:cNvPicPr>
          <p:nvPr/>
        </p:nvPicPr>
        <p:blipFill>
          <a:blip r:embed="rId2" cstate="print"/>
          <a:srcRect/>
          <a:stretch>
            <a:fillRect/>
          </a:stretch>
        </p:blipFill>
        <p:spPr bwMode="auto">
          <a:xfrm>
            <a:off x="1000100" y="1000108"/>
            <a:ext cx="6758364" cy="3857652"/>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Image result for optical trapping"/>
          <p:cNvPicPr>
            <a:picLocks noChangeAspect="1" noChangeArrowheads="1"/>
          </p:cNvPicPr>
          <p:nvPr/>
        </p:nvPicPr>
        <p:blipFill>
          <a:blip r:embed="rId2" cstate="print"/>
          <a:srcRect/>
          <a:stretch>
            <a:fillRect/>
          </a:stretch>
        </p:blipFill>
        <p:spPr bwMode="auto">
          <a:xfrm>
            <a:off x="500034" y="285728"/>
            <a:ext cx="8001056" cy="5974122"/>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Related image"/>
          <p:cNvPicPr>
            <a:picLocks noChangeAspect="1" noChangeArrowheads="1"/>
          </p:cNvPicPr>
          <p:nvPr/>
        </p:nvPicPr>
        <p:blipFill>
          <a:blip r:embed="rId2" cstate="print"/>
          <a:srcRect/>
          <a:stretch>
            <a:fillRect/>
          </a:stretch>
        </p:blipFill>
        <p:spPr bwMode="auto">
          <a:xfrm>
            <a:off x="785786" y="103040"/>
            <a:ext cx="7072362" cy="6754960"/>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Image result for light ray path in  a light microscope"/>
          <p:cNvPicPr>
            <a:picLocks noChangeAspect="1" noChangeArrowheads="1"/>
          </p:cNvPicPr>
          <p:nvPr/>
        </p:nvPicPr>
        <p:blipFill>
          <a:blip r:embed="rId2" cstate="print"/>
          <a:srcRect/>
          <a:stretch>
            <a:fillRect/>
          </a:stretch>
        </p:blipFill>
        <p:spPr bwMode="auto">
          <a:xfrm>
            <a:off x="1571604" y="142852"/>
            <a:ext cx="6143668" cy="6352553"/>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cstate="print"/>
          <a:srcRect/>
          <a:stretch>
            <a:fillRect/>
          </a:stretch>
        </p:blipFill>
        <p:spPr bwMode="auto">
          <a:xfrm>
            <a:off x="142844" y="857232"/>
            <a:ext cx="8890020" cy="50006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 Introduction to Optical Trapping.mp4">
            <a:hlinkClick r:id="" action="ppaction://media"/>
          </p:cNvPr>
          <p:cNvPicPr>
            <a:picLocks noRot="1" noChangeAspect="1"/>
          </p:cNvPicPr>
          <p:nvPr>
            <a:videoFile r:link="rId1"/>
          </p:nvPr>
        </p:nvPicPr>
        <p:blipFill>
          <a:blip r:embed="rId3" cstate="print"/>
          <a:stretch>
            <a:fillRect/>
          </a:stretch>
        </p:blipFill>
        <p:spPr>
          <a:xfrm>
            <a:off x="928662" y="714356"/>
            <a:ext cx="7215238" cy="541142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1357290" y="285728"/>
            <a:ext cx="4124325" cy="45720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cstate="print"/>
          <a:srcRect/>
          <a:stretch>
            <a:fillRect/>
          </a:stretch>
        </p:blipFill>
        <p:spPr bwMode="auto">
          <a:xfrm>
            <a:off x="857224" y="1000108"/>
            <a:ext cx="7656823" cy="4429156"/>
          </a:xfrm>
          <a:prstGeom prst="rect">
            <a:avLst/>
          </a:prstGeom>
          <a:noFill/>
          <a:ln w="9525">
            <a:noFill/>
            <a:miter lim="800000"/>
            <a:headEnd/>
            <a:tailEnd/>
          </a:ln>
          <a:effectLst/>
        </p:spPr>
      </p:pic>
      <p:pic>
        <p:nvPicPr>
          <p:cNvPr id="62468" name="Picture 4"/>
          <p:cNvPicPr>
            <a:picLocks noChangeAspect="1" noChangeArrowheads="1"/>
          </p:cNvPicPr>
          <p:nvPr/>
        </p:nvPicPr>
        <p:blipFill>
          <a:blip r:embed="rId4" cstate="print"/>
          <a:srcRect/>
          <a:stretch>
            <a:fillRect/>
          </a:stretch>
        </p:blipFill>
        <p:spPr bwMode="auto">
          <a:xfrm>
            <a:off x="1428728" y="5643578"/>
            <a:ext cx="6292850" cy="952500"/>
          </a:xfrm>
          <a:prstGeom prst="rect">
            <a:avLst/>
          </a:prstGeom>
          <a:noFill/>
          <a:ln w="9525">
            <a:noFill/>
            <a:miter lim="800000"/>
            <a:headEnd/>
            <a:tailEnd/>
          </a:ln>
          <a:effectLst/>
        </p:spPr>
      </p:pic>
      <p:sp>
        <p:nvSpPr>
          <p:cNvPr id="5" name="TextBox 4"/>
          <p:cNvSpPr txBox="1"/>
          <p:nvPr/>
        </p:nvSpPr>
        <p:spPr>
          <a:xfrm>
            <a:off x="5643570" y="214290"/>
            <a:ext cx="3286148" cy="369332"/>
          </a:xfrm>
          <a:prstGeom prst="rect">
            <a:avLst/>
          </a:prstGeom>
          <a:noFill/>
        </p:spPr>
        <p:txBody>
          <a:bodyPr wrap="square" rtlCol="0">
            <a:spAutoFit/>
          </a:bodyPr>
          <a:lstStyle/>
          <a:p>
            <a:r>
              <a:rPr lang="zh-CN" altLang="en-US" dirty="0" smtClean="0"/>
              <a:t>微管吸吮技术， 中文书 </a:t>
            </a:r>
            <a:r>
              <a:rPr lang="en-US" altLang="zh-CN" dirty="0" smtClean="0"/>
              <a:t>136</a:t>
            </a:r>
            <a:r>
              <a:rPr lang="zh-CN" altLang="en-US" dirty="0" smtClean="0"/>
              <a:t>页</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2500298" y="0"/>
            <a:ext cx="4124325" cy="457200"/>
          </a:xfrm>
          <a:prstGeom prst="rect">
            <a:avLst/>
          </a:prstGeom>
          <a:noFill/>
          <a:ln w="9525">
            <a:noFill/>
            <a:miter lim="800000"/>
            <a:headEnd/>
            <a:tailEnd/>
          </a:ln>
          <a:effectLst/>
        </p:spPr>
      </p:pic>
      <p:pic>
        <p:nvPicPr>
          <p:cNvPr id="63490" name="Picture 2"/>
          <p:cNvPicPr>
            <a:picLocks noChangeAspect="1" noChangeArrowheads="1"/>
          </p:cNvPicPr>
          <p:nvPr/>
        </p:nvPicPr>
        <p:blipFill>
          <a:blip r:embed="rId3" cstate="print"/>
          <a:srcRect/>
          <a:stretch>
            <a:fillRect/>
          </a:stretch>
        </p:blipFill>
        <p:spPr bwMode="auto">
          <a:xfrm>
            <a:off x="0" y="2500306"/>
            <a:ext cx="6885839" cy="3251196"/>
          </a:xfrm>
          <a:prstGeom prst="rect">
            <a:avLst/>
          </a:prstGeom>
          <a:noFill/>
          <a:ln w="9525">
            <a:noFill/>
            <a:miter lim="800000"/>
            <a:headEnd/>
            <a:tailEnd/>
          </a:ln>
          <a:effectLst/>
        </p:spPr>
      </p:pic>
      <p:pic>
        <p:nvPicPr>
          <p:cNvPr id="63491" name="Picture 3"/>
          <p:cNvPicPr>
            <a:picLocks noChangeAspect="1" noChangeArrowheads="1"/>
          </p:cNvPicPr>
          <p:nvPr/>
        </p:nvPicPr>
        <p:blipFill>
          <a:blip r:embed="rId4" cstate="print"/>
          <a:srcRect/>
          <a:stretch>
            <a:fillRect/>
          </a:stretch>
        </p:blipFill>
        <p:spPr bwMode="auto">
          <a:xfrm>
            <a:off x="785786" y="428604"/>
            <a:ext cx="2857520" cy="2038699"/>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cstate="print"/>
          <a:srcRect/>
          <a:stretch>
            <a:fillRect/>
          </a:stretch>
        </p:blipFill>
        <p:spPr bwMode="auto">
          <a:xfrm>
            <a:off x="3500430" y="5000636"/>
            <a:ext cx="5531729" cy="142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otic Micropipette Aspiration of Biological Cell-22.mp4">
            <a:hlinkClick r:id="" action="ppaction://media"/>
          </p:cNvPr>
          <p:cNvPicPr>
            <a:picLocks noRot="1" noChangeAspect="1"/>
          </p:cNvPicPr>
          <p:nvPr>
            <a:videoFile r:link="rId1"/>
          </p:nvPr>
        </p:nvPicPr>
        <p:blipFill>
          <a:blip r:embed="rId3" cstate="print"/>
          <a:stretch>
            <a:fillRect/>
          </a:stretch>
        </p:blipFill>
        <p:spPr>
          <a:xfrm>
            <a:off x="1214414" y="1000108"/>
            <a:ext cx="7048549" cy="5286412"/>
          </a:xfrm>
          <a:prstGeom prst="rect">
            <a:avLst/>
          </a:prstGeom>
        </p:spPr>
      </p:pic>
      <p:pic>
        <p:nvPicPr>
          <p:cNvPr id="3" name="Picture 2"/>
          <p:cNvPicPr>
            <a:picLocks noChangeAspect="1" noChangeArrowheads="1"/>
          </p:cNvPicPr>
          <p:nvPr/>
        </p:nvPicPr>
        <p:blipFill>
          <a:blip r:embed="rId4" cstate="print"/>
          <a:srcRect/>
          <a:stretch>
            <a:fillRect/>
          </a:stretch>
        </p:blipFill>
        <p:spPr bwMode="auto">
          <a:xfrm>
            <a:off x="2500298" y="214290"/>
            <a:ext cx="4124325" cy="457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357290" y="357166"/>
            <a:ext cx="6038850" cy="447675"/>
          </a:xfrm>
          <a:prstGeom prst="rect">
            <a:avLst/>
          </a:prstGeom>
          <a:noFill/>
          <a:ln w="9525">
            <a:noFill/>
            <a:miter lim="800000"/>
            <a:headEnd/>
            <a:tailEnd/>
          </a:ln>
          <a:effectLst/>
        </p:spPr>
      </p:pic>
      <p:grpSp>
        <p:nvGrpSpPr>
          <p:cNvPr id="6" name="组合 5"/>
          <p:cNvGrpSpPr/>
          <p:nvPr/>
        </p:nvGrpSpPr>
        <p:grpSpPr>
          <a:xfrm>
            <a:off x="571472" y="857232"/>
            <a:ext cx="7500990" cy="1214446"/>
            <a:chOff x="571472" y="857232"/>
            <a:chExt cx="7500990" cy="1214446"/>
          </a:xfrm>
        </p:grpSpPr>
        <p:pic>
          <p:nvPicPr>
            <p:cNvPr id="2050" name="Picture 2"/>
            <p:cNvPicPr>
              <a:picLocks noChangeAspect="1" noChangeArrowheads="1"/>
            </p:cNvPicPr>
            <p:nvPr/>
          </p:nvPicPr>
          <p:blipFill>
            <a:blip r:embed="rId4" cstate="print"/>
            <a:srcRect/>
            <a:stretch>
              <a:fillRect/>
            </a:stretch>
          </p:blipFill>
          <p:spPr bwMode="auto">
            <a:xfrm>
              <a:off x="571472" y="857232"/>
              <a:ext cx="7484023" cy="1214446"/>
            </a:xfrm>
            <a:prstGeom prst="rect">
              <a:avLst/>
            </a:prstGeom>
            <a:noFill/>
            <a:ln w="9525">
              <a:noFill/>
              <a:miter lim="800000"/>
              <a:headEnd/>
              <a:tailEnd/>
            </a:ln>
            <a:effectLst/>
          </p:spPr>
        </p:pic>
        <p:sp>
          <p:nvSpPr>
            <p:cNvPr id="4" name="矩形 3"/>
            <p:cNvSpPr/>
            <p:nvPr/>
          </p:nvSpPr>
          <p:spPr>
            <a:xfrm>
              <a:off x="571472" y="857232"/>
              <a:ext cx="3714776"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4429124" y="1785926"/>
              <a:ext cx="3643338"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Human neutrophil versus Coccidioides (cause of Valley fever) - Chemotaxis, adhesion, and phagocytosis-22.mp4">
            <a:hlinkClick r:id="" action="ppaction://media"/>
          </p:cNvPr>
          <p:cNvPicPr>
            <a:picLocks noRot="1" noChangeAspect="1"/>
          </p:cNvPicPr>
          <p:nvPr>
            <a:videoFile r:link="rId1"/>
          </p:nvPr>
        </p:nvPicPr>
        <p:blipFill>
          <a:blip r:embed="rId5" cstate="print"/>
          <a:stretch>
            <a:fillRect/>
          </a:stretch>
        </p:blipFill>
        <p:spPr>
          <a:xfrm>
            <a:off x="1928794" y="2303851"/>
            <a:ext cx="5214974" cy="3911231"/>
          </a:xfrm>
          <a:prstGeom prst="rect">
            <a:avLst/>
          </a:prstGeom>
        </p:spPr>
      </p:pic>
      <p:sp>
        <p:nvSpPr>
          <p:cNvPr id="8" name="矩形 7"/>
          <p:cNvSpPr/>
          <p:nvPr/>
        </p:nvSpPr>
        <p:spPr>
          <a:xfrm>
            <a:off x="285720" y="6286520"/>
            <a:ext cx="1770036" cy="369332"/>
          </a:xfrm>
          <a:prstGeom prst="rect">
            <a:avLst/>
          </a:prstGeom>
        </p:spPr>
        <p:txBody>
          <a:bodyPr wrap="none">
            <a:spAutoFit/>
          </a:bodyPr>
          <a:lstStyle/>
          <a:p>
            <a:r>
              <a:rPr lang="zh-CN" altLang="en-US" dirty="0" smtClean="0"/>
              <a:t>芽孢</a:t>
            </a:r>
            <a:r>
              <a:rPr lang="en-US" altLang="zh-CN" dirty="0" smtClean="0"/>
              <a:t>(</a:t>
            </a:r>
            <a:r>
              <a:rPr lang="en-US" i="1" dirty="0" err="1" smtClean="0"/>
              <a:t>endospore</a:t>
            </a:r>
            <a:r>
              <a:rPr lang="en-US" dirty="0" smtClean="0"/>
              <a:t>)</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cstate="print"/>
          <a:srcRect/>
          <a:stretch>
            <a:fillRect/>
          </a:stretch>
        </p:blipFill>
        <p:spPr bwMode="auto">
          <a:xfrm>
            <a:off x="285720" y="142852"/>
            <a:ext cx="7858180" cy="3354662"/>
          </a:xfrm>
          <a:prstGeom prst="rect">
            <a:avLst/>
          </a:prstGeom>
          <a:noFill/>
          <a:ln w="9525">
            <a:noFill/>
            <a:miter lim="800000"/>
            <a:headEnd/>
            <a:tailEnd/>
          </a:ln>
          <a:effectLst/>
        </p:spPr>
      </p:pic>
      <p:pic>
        <p:nvPicPr>
          <p:cNvPr id="3" name="Picture 4"/>
          <p:cNvPicPr>
            <a:picLocks noChangeAspect="1" noChangeArrowheads="1"/>
          </p:cNvPicPr>
          <p:nvPr/>
        </p:nvPicPr>
        <p:blipFill>
          <a:blip r:embed="rId3" cstate="print"/>
          <a:srcRect/>
          <a:stretch>
            <a:fillRect/>
          </a:stretch>
        </p:blipFill>
        <p:spPr bwMode="auto">
          <a:xfrm>
            <a:off x="285720" y="3721584"/>
            <a:ext cx="7858180" cy="31364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sing optical tweezers to measure the adhesive strength of single receptor-ligand bonds.mp4">
            <a:hlinkClick r:id="" action="ppaction://media"/>
          </p:cNvPr>
          <p:cNvPicPr>
            <a:picLocks noRot="1" noChangeAspect="1"/>
          </p:cNvPicPr>
          <p:nvPr>
            <a:videoFile r:link="rId1"/>
          </p:nvPr>
        </p:nvPicPr>
        <p:blipFill>
          <a:blip r:embed="rId3" cstate="print"/>
          <a:stretch>
            <a:fillRect/>
          </a:stretch>
        </p:blipFill>
        <p:spPr>
          <a:xfrm>
            <a:off x="1142976" y="785794"/>
            <a:ext cx="7048550" cy="528641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White Blood Cells Work.mp4">
            <a:hlinkClick r:id="" action="ppaction://media"/>
          </p:cNvPr>
          <p:cNvPicPr>
            <a:picLocks noRot="1" noChangeAspect="1"/>
          </p:cNvPicPr>
          <p:nvPr>
            <a:videoFile r:link="rId1"/>
          </p:nvPr>
        </p:nvPicPr>
        <p:blipFill>
          <a:blip r:embed="rId3" cstate="print"/>
          <a:stretch>
            <a:fillRect/>
          </a:stretch>
        </p:blipFill>
        <p:spPr>
          <a:xfrm>
            <a:off x="1000100" y="785794"/>
            <a:ext cx="7143800" cy="535785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928794" y="142852"/>
            <a:ext cx="5257800" cy="5429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928662" y="1071546"/>
            <a:ext cx="7075580" cy="45608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1276350" y="991849"/>
            <a:ext cx="7010426" cy="4599326"/>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1928794" y="142852"/>
            <a:ext cx="525780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785786" y="1064324"/>
            <a:ext cx="7643866" cy="4785789"/>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1928794" y="142852"/>
            <a:ext cx="525780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285852" y="214290"/>
            <a:ext cx="6715125" cy="5619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57158" y="1071546"/>
            <a:ext cx="7048500" cy="409575"/>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a:stretch>
            <a:fillRect/>
          </a:stretch>
        </p:blipFill>
        <p:spPr bwMode="auto">
          <a:xfrm>
            <a:off x="1428728" y="4500570"/>
            <a:ext cx="6356350" cy="198755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cstate="print"/>
          <a:srcRect/>
          <a:stretch>
            <a:fillRect/>
          </a:stretch>
        </p:blipFill>
        <p:spPr bwMode="auto">
          <a:xfrm>
            <a:off x="2000232" y="2285992"/>
            <a:ext cx="4508096" cy="1966908"/>
          </a:xfrm>
          <a:prstGeom prst="rect">
            <a:avLst/>
          </a:prstGeom>
          <a:noFill/>
          <a:ln w="9525">
            <a:noFill/>
            <a:miter lim="800000"/>
            <a:headEnd/>
            <a:tailEnd/>
          </a:ln>
          <a:effectLst/>
        </p:spPr>
      </p:pic>
      <p:pic>
        <p:nvPicPr>
          <p:cNvPr id="6" name="Picture 9"/>
          <p:cNvPicPr>
            <a:picLocks noChangeAspect="1" noChangeArrowheads="1"/>
          </p:cNvPicPr>
          <p:nvPr/>
        </p:nvPicPr>
        <p:blipFill>
          <a:blip r:embed="rId6" cstate="print"/>
          <a:srcRect/>
          <a:stretch>
            <a:fillRect/>
          </a:stretch>
        </p:blipFill>
        <p:spPr bwMode="auto">
          <a:xfrm>
            <a:off x="3357554" y="1857364"/>
            <a:ext cx="1412686" cy="500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20190225_153801.jpg"/>
          <p:cNvPicPr>
            <a:picLocks noChangeAspect="1"/>
          </p:cNvPicPr>
          <p:nvPr/>
        </p:nvPicPr>
        <p:blipFill>
          <a:blip r:embed="rId2" cstate="print"/>
          <a:stretch>
            <a:fillRect/>
          </a:stretch>
        </p:blipFill>
        <p:spPr>
          <a:xfrm>
            <a:off x="0" y="851647"/>
            <a:ext cx="9144000" cy="5154706"/>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225_153829.jpg"/>
          <p:cNvPicPr>
            <a:picLocks noChangeAspect="1"/>
          </p:cNvPicPr>
          <p:nvPr/>
        </p:nvPicPr>
        <p:blipFill>
          <a:blip r:embed="rId2" cstate="print"/>
          <a:stretch>
            <a:fillRect/>
          </a:stretch>
        </p:blipFill>
        <p:spPr>
          <a:xfrm>
            <a:off x="0" y="642918"/>
            <a:ext cx="9144000" cy="515470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714348" y="642918"/>
            <a:ext cx="7516298" cy="642942"/>
          </a:xfrm>
          <a:prstGeom prst="rect">
            <a:avLst/>
          </a:prstGeom>
          <a:noFill/>
          <a:ln w="9525">
            <a:noFill/>
            <a:miter lim="800000"/>
            <a:headEnd/>
            <a:tailEnd/>
          </a:ln>
          <a:effectLst/>
        </p:spPr>
      </p:pic>
      <p:grpSp>
        <p:nvGrpSpPr>
          <p:cNvPr id="8" name="组合 7"/>
          <p:cNvGrpSpPr/>
          <p:nvPr/>
        </p:nvGrpSpPr>
        <p:grpSpPr>
          <a:xfrm>
            <a:off x="500034" y="1285860"/>
            <a:ext cx="7590288" cy="1785950"/>
            <a:chOff x="500034" y="1285860"/>
            <a:chExt cx="7590288" cy="1785950"/>
          </a:xfrm>
        </p:grpSpPr>
        <p:pic>
          <p:nvPicPr>
            <p:cNvPr id="4099" name="Picture 3"/>
            <p:cNvPicPr>
              <a:picLocks noChangeAspect="1" noChangeArrowheads="1"/>
            </p:cNvPicPr>
            <p:nvPr/>
          </p:nvPicPr>
          <p:blipFill>
            <a:blip r:embed="rId3" cstate="print"/>
            <a:srcRect/>
            <a:stretch>
              <a:fillRect/>
            </a:stretch>
          </p:blipFill>
          <p:spPr bwMode="auto">
            <a:xfrm>
              <a:off x="500034" y="1285860"/>
              <a:ext cx="7590288" cy="1785950"/>
            </a:xfrm>
            <a:prstGeom prst="rect">
              <a:avLst/>
            </a:prstGeom>
            <a:noFill/>
            <a:ln w="9525">
              <a:noFill/>
              <a:miter lim="800000"/>
              <a:headEnd/>
              <a:tailEnd/>
            </a:ln>
            <a:effectLst/>
          </p:spPr>
        </p:pic>
        <p:sp>
          <p:nvSpPr>
            <p:cNvPr id="7" name="矩形 6"/>
            <p:cNvSpPr/>
            <p:nvPr/>
          </p:nvSpPr>
          <p:spPr>
            <a:xfrm>
              <a:off x="4786314" y="2714620"/>
              <a:ext cx="321471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71472" y="3214686"/>
            <a:ext cx="7474489" cy="1857388"/>
            <a:chOff x="571472" y="3214686"/>
            <a:chExt cx="7474489" cy="1857388"/>
          </a:xfrm>
        </p:grpSpPr>
        <p:pic>
          <p:nvPicPr>
            <p:cNvPr id="4100" name="Picture 4"/>
            <p:cNvPicPr>
              <a:picLocks noChangeAspect="1" noChangeArrowheads="1"/>
            </p:cNvPicPr>
            <p:nvPr/>
          </p:nvPicPr>
          <p:blipFill>
            <a:blip r:embed="rId4" cstate="print"/>
            <a:srcRect/>
            <a:stretch>
              <a:fillRect/>
            </a:stretch>
          </p:blipFill>
          <p:spPr bwMode="auto">
            <a:xfrm>
              <a:off x="571472" y="3214686"/>
              <a:ext cx="7474489" cy="1857388"/>
            </a:xfrm>
            <a:prstGeom prst="rect">
              <a:avLst/>
            </a:prstGeom>
            <a:noFill/>
            <a:ln w="9525">
              <a:noFill/>
              <a:miter lim="800000"/>
              <a:headEnd/>
              <a:tailEnd/>
            </a:ln>
            <a:effectLst/>
          </p:spPr>
        </p:pic>
        <p:sp>
          <p:nvSpPr>
            <p:cNvPr id="9" name="矩形 8"/>
            <p:cNvSpPr/>
            <p:nvPr/>
          </p:nvSpPr>
          <p:spPr>
            <a:xfrm>
              <a:off x="571472" y="3214686"/>
              <a:ext cx="464347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2" name="Picture 6"/>
          <p:cNvPicPr>
            <a:picLocks noChangeAspect="1" noChangeArrowheads="1"/>
          </p:cNvPicPr>
          <p:nvPr/>
        </p:nvPicPr>
        <p:blipFill>
          <a:blip r:embed="rId5" cstate="print"/>
          <a:srcRect/>
          <a:stretch>
            <a:fillRect/>
          </a:stretch>
        </p:blipFill>
        <p:spPr bwMode="auto">
          <a:xfrm>
            <a:off x="2143108" y="4987871"/>
            <a:ext cx="4286280" cy="1870129"/>
          </a:xfrm>
          <a:prstGeom prst="rect">
            <a:avLst/>
          </a:prstGeom>
          <a:noFill/>
          <a:ln w="9525">
            <a:noFill/>
            <a:miter lim="800000"/>
            <a:headEnd/>
            <a:tailEnd/>
          </a:ln>
          <a:effectLst/>
        </p:spPr>
      </p:pic>
      <p:pic>
        <p:nvPicPr>
          <p:cNvPr id="4105" name="Picture 9"/>
          <p:cNvPicPr>
            <a:picLocks noChangeAspect="1" noChangeArrowheads="1"/>
          </p:cNvPicPr>
          <p:nvPr/>
        </p:nvPicPr>
        <p:blipFill>
          <a:blip r:embed="rId6" cstate="print"/>
          <a:srcRect/>
          <a:stretch>
            <a:fillRect/>
          </a:stretch>
        </p:blipFill>
        <p:spPr bwMode="auto">
          <a:xfrm>
            <a:off x="3643306" y="142852"/>
            <a:ext cx="1412686" cy="500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1472" y="285728"/>
            <a:ext cx="8290130" cy="3929090"/>
          </a:xfrm>
          <a:prstGeom prst="rect">
            <a:avLst/>
          </a:prstGeom>
          <a:noFill/>
          <a:ln w="9525">
            <a:noFill/>
            <a:miter lim="800000"/>
            <a:headEnd/>
            <a:tailEnd/>
          </a:ln>
          <a:effectLst/>
        </p:spPr>
      </p:pic>
      <p:pic>
        <p:nvPicPr>
          <p:cNvPr id="3" name="Picture 4"/>
          <p:cNvPicPr>
            <a:picLocks noChangeAspect="1" noChangeArrowheads="1"/>
          </p:cNvPicPr>
          <p:nvPr/>
        </p:nvPicPr>
        <p:blipFill>
          <a:blip r:embed="rId3" cstate="print"/>
          <a:srcRect/>
          <a:stretch>
            <a:fillRect/>
          </a:stretch>
        </p:blipFill>
        <p:spPr bwMode="auto">
          <a:xfrm>
            <a:off x="785786" y="4286255"/>
            <a:ext cx="7929618" cy="2434393"/>
          </a:xfrm>
          <a:prstGeom prst="rect">
            <a:avLst/>
          </a:prstGeom>
          <a:noFill/>
          <a:ln w="9525">
            <a:noFill/>
            <a:miter lim="800000"/>
            <a:headEnd/>
            <a:tailEnd/>
          </a:ln>
          <a:effectLst/>
        </p:spPr>
      </p:pic>
      <p:sp>
        <p:nvSpPr>
          <p:cNvPr id="4" name="TextBox 3"/>
          <p:cNvSpPr txBox="1"/>
          <p:nvPr/>
        </p:nvSpPr>
        <p:spPr>
          <a:xfrm>
            <a:off x="571472" y="2857496"/>
            <a:ext cx="2428892" cy="646331"/>
          </a:xfrm>
          <a:prstGeom prst="rect">
            <a:avLst/>
          </a:prstGeom>
          <a:noFill/>
        </p:spPr>
        <p:txBody>
          <a:bodyPr wrap="square" rtlCol="0">
            <a:spAutoFit/>
          </a:bodyPr>
          <a:lstStyle/>
          <a:p>
            <a:r>
              <a:rPr lang="zh-CN" altLang="en-US" dirty="0" smtClean="0"/>
              <a:t>初始时粘壶不产生位移，弹簧位移到位</a:t>
            </a:r>
            <a:endParaRPr 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12219</TotalTime>
  <Words>919</Words>
  <Application>Microsoft Office PowerPoint</Application>
  <PresentationFormat>全屏显示(4:3)</PresentationFormat>
  <Paragraphs>101</Paragraphs>
  <Slides>143</Slides>
  <Notes>1</Notes>
  <HiddenSlides>0</HiddenSlides>
  <MMClips>18</MMClips>
  <ScaleCrop>false</ScaleCrop>
  <HeadingPairs>
    <vt:vector size="4" baseType="variant">
      <vt:variant>
        <vt:lpstr>主题</vt:lpstr>
      </vt:variant>
      <vt:variant>
        <vt:i4>1</vt:i4>
      </vt:variant>
      <vt:variant>
        <vt:lpstr>幻灯片标题</vt:lpstr>
      </vt:variant>
      <vt:variant>
        <vt:i4>143</vt:i4>
      </vt:variant>
    </vt:vector>
  </HeadingPairs>
  <TitlesOfParts>
    <vt:vector size="144" baseType="lpstr">
      <vt:lpstr>Office 主题</vt:lpstr>
      <vt:lpstr>幻灯片 1</vt:lpstr>
      <vt:lpstr>幻灯片 2</vt:lpstr>
      <vt:lpstr>动量守恒定律及其应用</vt:lpstr>
      <vt:lpstr>幻灯片 4</vt:lpstr>
      <vt:lpstr>幻灯片 5</vt:lpstr>
      <vt:lpstr>b 结合</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Biomechanics</dc:title>
  <dc:creator>Gang Cheng</dc:creator>
  <cp:lastModifiedBy>Administrator</cp:lastModifiedBy>
  <cp:revision>351</cp:revision>
  <dcterms:created xsi:type="dcterms:W3CDTF">2017-04-18T22:08:57Z</dcterms:created>
  <dcterms:modified xsi:type="dcterms:W3CDTF">2019-12-28T01:40:24Z</dcterms:modified>
</cp:coreProperties>
</file>